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8" r:id="rId3"/>
    <p:sldId id="288" r:id="rId4"/>
    <p:sldId id="344" r:id="rId5"/>
    <p:sldId id="295" r:id="rId6"/>
    <p:sldId id="323" r:id="rId7"/>
    <p:sldId id="326" r:id="rId8"/>
    <p:sldId id="332" r:id="rId9"/>
    <p:sldId id="348" r:id="rId10"/>
    <p:sldId id="301" r:id="rId11"/>
    <p:sldId id="322" r:id="rId12"/>
    <p:sldId id="321" r:id="rId13"/>
    <p:sldId id="306" r:id="rId14"/>
    <p:sldId id="349" r:id="rId15"/>
    <p:sldId id="290" r:id="rId16"/>
    <p:sldId id="324" r:id="rId17"/>
    <p:sldId id="328" r:id="rId18"/>
    <p:sldId id="350" r:id="rId19"/>
    <p:sldId id="327" r:id="rId20"/>
    <p:sldId id="351" r:id="rId21"/>
    <p:sldId id="352" r:id="rId22"/>
    <p:sldId id="353" r:id="rId23"/>
    <p:sldId id="354" r:id="rId24"/>
    <p:sldId id="338" r:id="rId25"/>
    <p:sldId id="355" r:id="rId26"/>
    <p:sldId id="340" r:id="rId27"/>
    <p:sldId id="341" r:id="rId28"/>
    <p:sldId id="356" r:id="rId29"/>
    <p:sldId id="343" r:id="rId30"/>
    <p:sldId id="305" r:id="rId31"/>
    <p:sldId id="308" r:id="rId32"/>
    <p:sldId id="333" r:id="rId33"/>
  </p:sldIdLst>
  <p:sldSz cx="12192000" cy="6858000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66FF33"/>
    <a:srgbClr val="99FF66"/>
    <a:srgbClr val="F3F3F3"/>
    <a:srgbClr val="EAEAEA"/>
    <a:srgbClr val="DDDDDD"/>
    <a:srgbClr val="0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3525" autoAdjust="0"/>
  </p:normalViewPr>
  <p:slideViewPr>
    <p:cSldViewPr>
      <p:cViewPr varScale="1">
        <p:scale>
          <a:sx n="120" d="100"/>
          <a:sy n="120" d="100"/>
        </p:scale>
        <p:origin x="156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117" d="100"/>
          <a:sy n="117" d="100"/>
        </p:scale>
        <p:origin x="235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2B10EE2-79BF-439C-AAEC-FCCBF0A61586}" type="datetimeFigureOut">
              <a:rPr lang="zh-TW" altLang="en-US"/>
              <a:pPr>
                <a:defRPr/>
              </a:pPr>
              <a:t>2015/9/7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92EC73F-34C4-41F7-82DD-B06E9FA3644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5992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2286000" y="514350"/>
            <a:ext cx="4572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B0805A3-18BB-410D-9B03-CE301448980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80155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mtClean="0">
                <a:latin typeface="Arial" panose="020B0604020202020204" pitchFamily="34" charset="0"/>
              </a:rPr>
              <a:t>聽說讀寫都有在裡面</a:t>
            </a:r>
          </a:p>
        </p:txBody>
      </p:sp>
      <p:sp>
        <p:nvSpPr>
          <p:cNvPr id="71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80AA07-4B8B-44A7-977F-24D7B05E7332}" type="slidenum">
              <a:rPr lang="en-US" altLang="zh-TW"/>
              <a:pPr/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0420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922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463F9CA-CA30-4B5B-BC38-87E880E676F6}" type="slidenum">
              <a:rPr lang="en-US" altLang="zh-TW"/>
              <a:pPr/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73181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TW" b="1" smtClean="0">
                <a:solidFill>
                  <a:srgbClr val="FF99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Yes, </a:t>
            </a:r>
            <a:r>
              <a:rPr lang="en-US" altLang="zh-TW" b="1" smtClean="0">
                <a:solidFill>
                  <a:srgbClr val="FF9900"/>
                </a:solidFill>
                <a:latin typeface="Cambria Math" panose="02040503050406030204" pitchFamily="18" charset="0"/>
              </a:rPr>
              <a:t>I</a:t>
            </a:r>
            <a:r>
              <a:rPr lang="en-US" altLang="zh-TW" b="1" smtClean="0">
                <a:solidFill>
                  <a:srgbClr val="FF99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want to have a day tour.</a:t>
            </a:r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3072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7EB3DF8-579C-4B05-856A-05FCA9935FA1}" type="slidenum">
              <a:rPr lang="zh-TW" altLang="en-US">
                <a:latin typeface="Calibri" panose="020F0502020204030204" pitchFamily="34" charset="0"/>
              </a:rPr>
              <a:pPr/>
              <a:t>23</a:t>
            </a:fld>
            <a:endParaRPr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648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TW" b="1" smtClean="0">
                <a:solidFill>
                  <a:srgbClr val="FF99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Yes, </a:t>
            </a:r>
            <a:r>
              <a:rPr lang="en-US" altLang="zh-TW" b="1" smtClean="0">
                <a:solidFill>
                  <a:srgbClr val="FF9900"/>
                </a:solidFill>
                <a:latin typeface="Cambria Math" panose="02040503050406030204" pitchFamily="18" charset="0"/>
              </a:rPr>
              <a:t>I</a:t>
            </a:r>
            <a:r>
              <a:rPr lang="en-US" altLang="zh-TW" b="1" smtClean="0">
                <a:solidFill>
                  <a:srgbClr val="FF99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want to have a day tour.</a:t>
            </a:r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3379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5EDA89-76A8-4C23-9ABB-DD201B6CF178}" type="slidenum">
              <a:rPr lang="zh-TW" altLang="en-US">
                <a:latin typeface="Calibri" panose="020F0502020204030204" pitchFamily="34" charset="0"/>
              </a:rPr>
              <a:pPr/>
              <a:t>25</a:t>
            </a:fld>
            <a:endParaRPr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328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TW" b="1" smtClean="0">
                <a:solidFill>
                  <a:srgbClr val="FF99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Yes, </a:t>
            </a:r>
            <a:r>
              <a:rPr lang="en-US" altLang="zh-TW" b="1" smtClean="0">
                <a:solidFill>
                  <a:srgbClr val="FF9900"/>
                </a:solidFill>
                <a:latin typeface="Cambria Math" panose="02040503050406030204" pitchFamily="18" charset="0"/>
              </a:rPr>
              <a:t>I</a:t>
            </a:r>
            <a:r>
              <a:rPr lang="en-US" altLang="zh-TW" b="1" smtClean="0">
                <a:solidFill>
                  <a:srgbClr val="FF99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want to have a day tour.</a:t>
            </a:r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3789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3C1B2EB-053E-491C-B5B4-2C99748AD727}" type="slidenum">
              <a:rPr lang="zh-TW" altLang="en-US">
                <a:latin typeface="Calibri" panose="020F0502020204030204" pitchFamily="34" charset="0"/>
              </a:rPr>
              <a:pPr/>
              <a:t>28</a:t>
            </a:fld>
            <a:endParaRPr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09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6413" y="346075"/>
            <a:ext cx="371475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888" y="2408238"/>
            <a:ext cx="368141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24"/>
          <p:cNvSpPr>
            <a:spLocks/>
          </p:cNvSpPr>
          <p:nvPr userDrawn="1"/>
        </p:nvSpPr>
        <p:spPr bwMode="gray">
          <a:xfrm>
            <a:off x="4316413" y="2393950"/>
            <a:ext cx="3633787" cy="1811338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7" name="Freeform 30"/>
          <p:cNvSpPr>
            <a:spLocks/>
          </p:cNvSpPr>
          <p:nvPr/>
        </p:nvSpPr>
        <p:spPr bwMode="gray">
          <a:xfrm>
            <a:off x="427038" y="4437063"/>
            <a:ext cx="3644900" cy="1811337"/>
          </a:xfrm>
          <a:custGeom>
            <a:avLst/>
            <a:gdLst>
              <a:gd name="T0" fmla="*/ 2147483646 w 1712"/>
              <a:gd name="T1" fmla="*/ 2147483646 h 1134"/>
              <a:gd name="T2" fmla="*/ 2147483646 w 1712"/>
              <a:gd name="T3" fmla="*/ 2147483646 h 1134"/>
              <a:gd name="T4" fmla="*/ 2147483646 w 1712"/>
              <a:gd name="T5" fmla="*/ 2147483646 h 1134"/>
              <a:gd name="T6" fmla="*/ 2147483646 w 1712"/>
              <a:gd name="T7" fmla="*/ 2147483646 h 1134"/>
              <a:gd name="T8" fmla="*/ 2147483646 w 1712"/>
              <a:gd name="T9" fmla="*/ 2147483646 h 1134"/>
              <a:gd name="T10" fmla="*/ 2147483646 w 1712"/>
              <a:gd name="T11" fmla="*/ 2147483646 h 1134"/>
              <a:gd name="T12" fmla="*/ 2147483646 w 1712"/>
              <a:gd name="T13" fmla="*/ 2147483646 h 1134"/>
              <a:gd name="T14" fmla="*/ 2147483646 w 1712"/>
              <a:gd name="T15" fmla="*/ 2147483646 h 1134"/>
              <a:gd name="T16" fmla="*/ 2147483646 w 1712"/>
              <a:gd name="T17" fmla="*/ 2147483646 h 1134"/>
              <a:gd name="T18" fmla="*/ 2147483646 w 1712"/>
              <a:gd name="T19" fmla="*/ 2147483646 h 1134"/>
              <a:gd name="T20" fmla="*/ 2147483646 w 1712"/>
              <a:gd name="T21" fmla="*/ 2147483646 h 1134"/>
              <a:gd name="T22" fmla="*/ 2147483646 w 1712"/>
              <a:gd name="T23" fmla="*/ 2147483646 h 1134"/>
              <a:gd name="T24" fmla="*/ 2147483646 w 1712"/>
              <a:gd name="T25" fmla="*/ 2147483646 h 1134"/>
              <a:gd name="T26" fmla="*/ 2147483646 w 1712"/>
              <a:gd name="T27" fmla="*/ 2147483646 h 1134"/>
              <a:gd name="T28" fmla="*/ 2147483646 w 1712"/>
              <a:gd name="T29" fmla="*/ 2147483646 h 1134"/>
              <a:gd name="T30" fmla="*/ 2147483646 w 1712"/>
              <a:gd name="T31" fmla="*/ 2147483646 h 1134"/>
              <a:gd name="T32" fmla="*/ 2147483646 w 1712"/>
              <a:gd name="T33" fmla="*/ 2147483646 h 1134"/>
              <a:gd name="T34" fmla="*/ 2147483646 w 1712"/>
              <a:gd name="T35" fmla="*/ 2147483646 h 1134"/>
              <a:gd name="T36" fmla="*/ 2147483646 w 1712"/>
              <a:gd name="T37" fmla="*/ 2147483646 h 1134"/>
              <a:gd name="T38" fmla="*/ 2147483646 w 1712"/>
              <a:gd name="T39" fmla="*/ 2147483646 h 1134"/>
              <a:gd name="T40" fmla="*/ 2147483646 w 1712"/>
              <a:gd name="T41" fmla="*/ 2147483646 h 1134"/>
              <a:gd name="T42" fmla="*/ 2147483646 w 1712"/>
              <a:gd name="T43" fmla="*/ 2147483646 h 1134"/>
              <a:gd name="T44" fmla="*/ 2147483646 w 1712"/>
              <a:gd name="T45" fmla="*/ 2147483646 h 1134"/>
              <a:gd name="T46" fmla="*/ 2147483646 w 1712"/>
              <a:gd name="T47" fmla="*/ 2147483646 h 1134"/>
              <a:gd name="T48" fmla="*/ 2147483646 w 1712"/>
              <a:gd name="T49" fmla="*/ 2147483646 h 1134"/>
              <a:gd name="T50" fmla="*/ 2147483646 w 1712"/>
              <a:gd name="T51" fmla="*/ 2147483646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" name="Freeform 26"/>
          <p:cNvSpPr>
            <a:spLocks/>
          </p:cNvSpPr>
          <p:nvPr/>
        </p:nvSpPr>
        <p:spPr bwMode="gray">
          <a:xfrm>
            <a:off x="8202613" y="377825"/>
            <a:ext cx="3641725" cy="1809750"/>
          </a:xfrm>
          <a:custGeom>
            <a:avLst/>
            <a:gdLst>
              <a:gd name="T0" fmla="*/ 2147483646 w 1712"/>
              <a:gd name="T1" fmla="*/ 2147483646 h 1134"/>
              <a:gd name="T2" fmla="*/ 2147483646 w 1712"/>
              <a:gd name="T3" fmla="*/ 2147483646 h 1134"/>
              <a:gd name="T4" fmla="*/ 2147483646 w 1712"/>
              <a:gd name="T5" fmla="*/ 2147483646 h 1134"/>
              <a:gd name="T6" fmla="*/ 2147483646 w 1712"/>
              <a:gd name="T7" fmla="*/ 2147483646 h 1134"/>
              <a:gd name="T8" fmla="*/ 2147483646 w 1712"/>
              <a:gd name="T9" fmla="*/ 2147483646 h 1134"/>
              <a:gd name="T10" fmla="*/ 2147483646 w 1712"/>
              <a:gd name="T11" fmla="*/ 2147483646 h 1134"/>
              <a:gd name="T12" fmla="*/ 2147483646 w 1712"/>
              <a:gd name="T13" fmla="*/ 2147483646 h 1134"/>
              <a:gd name="T14" fmla="*/ 2147483646 w 1712"/>
              <a:gd name="T15" fmla="*/ 2147483646 h 1134"/>
              <a:gd name="T16" fmla="*/ 2147483646 w 1712"/>
              <a:gd name="T17" fmla="*/ 2147483646 h 1134"/>
              <a:gd name="T18" fmla="*/ 2147483646 w 1712"/>
              <a:gd name="T19" fmla="*/ 2147483646 h 1134"/>
              <a:gd name="T20" fmla="*/ 2147483646 w 1712"/>
              <a:gd name="T21" fmla="*/ 2147483646 h 1134"/>
              <a:gd name="T22" fmla="*/ 2147483646 w 1712"/>
              <a:gd name="T23" fmla="*/ 2147483646 h 1134"/>
              <a:gd name="T24" fmla="*/ 2147483646 w 1712"/>
              <a:gd name="T25" fmla="*/ 2147483646 h 1134"/>
              <a:gd name="T26" fmla="*/ 2147483646 w 1712"/>
              <a:gd name="T27" fmla="*/ 2147483646 h 1134"/>
              <a:gd name="T28" fmla="*/ 2147483646 w 1712"/>
              <a:gd name="T29" fmla="*/ 2147483646 h 1134"/>
              <a:gd name="T30" fmla="*/ 2147483646 w 1712"/>
              <a:gd name="T31" fmla="*/ 2147483646 h 1134"/>
              <a:gd name="T32" fmla="*/ 2147483646 w 1712"/>
              <a:gd name="T33" fmla="*/ 2147483646 h 1134"/>
              <a:gd name="T34" fmla="*/ 2147483646 w 1712"/>
              <a:gd name="T35" fmla="*/ 2147483646 h 1134"/>
              <a:gd name="T36" fmla="*/ 2147483646 w 1712"/>
              <a:gd name="T37" fmla="*/ 2147483646 h 1134"/>
              <a:gd name="T38" fmla="*/ 2147483646 w 1712"/>
              <a:gd name="T39" fmla="*/ 2147483646 h 1134"/>
              <a:gd name="T40" fmla="*/ 2147483646 w 1712"/>
              <a:gd name="T41" fmla="*/ 2147483646 h 1134"/>
              <a:gd name="T42" fmla="*/ 2147483646 w 1712"/>
              <a:gd name="T43" fmla="*/ 2147483646 h 1134"/>
              <a:gd name="T44" fmla="*/ 2147483646 w 1712"/>
              <a:gd name="T45" fmla="*/ 2147483646 h 1134"/>
              <a:gd name="T46" fmla="*/ 2147483646 w 1712"/>
              <a:gd name="T47" fmla="*/ 2147483646 h 1134"/>
              <a:gd name="T48" fmla="*/ 2147483646 w 1712"/>
              <a:gd name="T49" fmla="*/ 2147483646 h 1134"/>
              <a:gd name="T50" fmla="*/ 2147483646 w 1712"/>
              <a:gd name="T51" fmla="*/ 2147483646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" name="Freeform 28"/>
          <p:cNvSpPr>
            <a:spLocks/>
          </p:cNvSpPr>
          <p:nvPr/>
        </p:nvSpPr>
        <p:spPr bwMode="gray">
          <a:xfrm>
            <a:off x="419100" y="373063"/>
            <a:ext cx="3643313" cy="1809750"/>
          </a:xfrm>
          <a:custGeom>
            <a:avLst/>
            <a:gdLst>
              <a:gd name="T0" fmla="*/ 2147483646 w 1712"/>
              <a:gd name="T1" fmla="*/ 2147483646 h 1134"/>
              <a:gd name="T2" fmla="*/ 2147483646 w 1712"/>
              <a:gd name="T3" fmla="*/ 2147483646 h 1134"/>
              <a:gd name="T4" fmla="*/ 2147483646 w 1712"/>
              <a:gd name="T5" fmla="*/ 2147483646 h 1134"/>
              <a:gd name="T6" fmla="*/ 2147483646 w 1712"/>
              <a:gd name="T7" fmla="*/ 2147483646 h 1134"/>
              <a:gd name="T8" fmla="*/ 2147483646 w 1712"/>
              <a:gd name="T9" fmla="*/ 2147483646 h 1134"/>
              <a:gd name="T10" fmla="*/ 2147483646 w 1712"/>
              <a:gd name="T11" fmla="*/ 2147483646 h 1134"/>
              <a:gd name="T12" fmla="*/ 2147483646 w 1712"/>
              <a:gd name="T13" fmla="*/ 2147483646 h 1134"/>
              <a:gd name="T14" fmla="*/ 2147483646 w 1712"/>
              <a:gd name="T15" fmla="*/ 2147483646 h 1134"/>
              <a:gd name="T16" fmla="*/ 2147483646 w 1712"/>
              <a:gd name="T17" fmla="*/ 2147483646 h 1134"/>
              <a:gd name="T18" fmla="*/ 2147483646 w 1712"/>
              <a:gd name="T19" fmla="*/ 2147483646 h 1134"/>
              <a:gd name="T20" fmla="*/ 2147483646 w 1712"/>
              <a:gd name="T21" fmla="*/ 2147483646 h 1134"/>
              <a:gd name="T22" fmla="*/ 2147483646 w 1712"/>
              <a:gd name="T23" fmla="*/ 2147483646 h 1134"/>
              <a:gd name="T24" fmla="*/ 2147483646 w 1712"/>
              <a:gd name="T25" fmla="*/ 2147483646 h 1134"/>
              <a:gd name="T26" fmla="*/ 2147483646 w 1712"/>
              <a:gd name="T27" fmla="*/ 2147483646 h 1134"/>
              <a:gd name="T28" fmla="*/ 2147483646 w 1712"/>
              <a:gd name="T29" fmla="*/ 2147483646 h 1134"/>
              <a:gd name="T30" fmla="*/ 2147483646 w 1712"/>
              <a:gd name="T31" fmla="*/ 2147483646 h 1134"/>
              <a:gd name="T32" fmla="*/ 2147483646 w 1712"/>
              <a:gd name="T33" fmla="*/ 2147483646 h 1134"/>
              <a:gd name="T34" fmla="*/ 2147483646 w 1712"/>
              <a:gd name="T35" fmla="*/ 2147483646 h 1134"/>
              <a:gd name="T36" fmla="*/ 2147483646 w 1712"/>
              <a:gd name="T37" fmla="*/ 2147483646 h 1134"/>
              <a:gd name="T38" fmla="*/ 2147483646 w 1712"/>
              <a:gd name="T39" fmla="*/ 2147483646 h 1134"/>
              <a:gd name="T40" fmla="*/ 2147483646 w 1712"/>
              <a:gd name="T41" fmla="*/ 2147483646 h 1134"/>
              <a:gd name="T42" fmla="*/ 2147483646 w 1712"/>
              <a:gd name="T43" fmla="*/ 2147483646 h 1134"/>
              <a:gd name="T44" fmla="*/ 2147483646 w 1712"/>
              <a:gd name="T45" fmla="*/ 2147483646 h 1134"/>
              <a:gd name="T46" fmla="*/ 2147483646 w 1712"/>
              <a:gd name="T47" fmla="*/ 2147483646 h 1134"/>
              <a:gd name="T48" fmla="*/ 2147483646 w 1712"/>
              <a:gd name="T49" fmla="*/ 2147483646 h 1134"/>
              <a:gd name="T50" fmla="*/ 2147483646 w 1712"/>
              <a:gd name="T51" fmla="*/ 2147483646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" name="Rectangle 32"/>
          <p:cNvSpPr>
            <a:spLocks noChangeArrowheads="1"/>
          </p:cNvSpPr>
          <p:nvPr/>
        </p:nvSpPr>
        <p:spPr bwMode="gray">
          <a:xfrm>
            <a:off x="0" y="6629400"/>
            <a:ext cx="12192000" cy="228600"/>
          </a:xfrm>
          <a:prstGeom prst="rect">
            <a:avLst/>
          </a:pr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263" y="2395538"/>
            <a:ext cx="35702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7838" y="342900"/>
            <a:ext cx="3706812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20800" y="4486276"/>
            <a:ext cx="10363200" cy="1165225"/>
          </a:xfrm>
        </p:spPr>
        <p:txBody>
          <a:bodyPr/>
          <a:lstStyle>
            <a:lvl1pPr algn="r">
              <a:defRPr sz="4800">
                <a:latin typeface="Comic Sans MS" pitchFamily="66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altLang="zh-TW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05600" y="5867400"/>
            <a:ext cx="4978400" cy="533400"/>
          </a:xfrm>
        </p:spPr>
        <p:txBody>
          <a:bodyPr/>
          <a:lstStyle>
            <a:lvl1pPr marL="0" indent="0" algn="dist">
              <a:buFontTx/>
              <a:buNone/>
              <a:defRPr sz="1500" i="1">
                <a:latin typeface="Times New Roman" pitchFamily="18" charset="0"/>
              </a:defRPr>
            </a:lvl1pPr>
          </a:lstStyle>
          <a:p>
            <a:r>
              <a:rPr lang="zh-TW" altLang="en-US" smtClean="0"/>
              <a:t>按一下以編輯母片副標題樣式</a:t>
            </a:r>
            <a:endParaRPr lang="en-US" altLang="zh-TW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08725"/>
            <a:ext cx="2844800" cy="2571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08725"/>
            <a:ext cx="3860800" cy="2571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308725"/>
            <a:ext cx="2844800" cy="2571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1992D1-6D54-49CF-A4A1-DFCC11B24EB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17386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9DD14-674D-47A3-B3F9-CF56AC42506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17078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0733" y="284163"/>
            <a:ext cx="2751667" cy="5842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71501" y="284163"/>
            <a:ext cx="8056033" cy="5842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42634-0924-4752-A728-AF8DFD65EDB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81765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1501" y="284163"/>
            <a:ext cx="8978900" cy="94456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78D49-F08B-492F-94BA-A644DF1EE2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94060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1501" y="284163"/>
            <a:ext cx="8978900" cy="94456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305F0-D9D2-4121-B9ED-7B22D81BAB6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023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1501" y="284163"/>
            <a:ext cx="8978900" cy="94456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按一下圖示以新增圖表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0C3B1-4BDC-4296-8F44-4243C476227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68378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標題及圖表或組織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1501" y="284163"/>
            <a:ext cx="8978900" cy="94456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SmartArt 版面配置區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 </a:t>
            </a:r>
            <a:r>
              <a:rPr lang="en-US" altLang="zh-TW" noProof="0" smtClean="0"/>
              <a:t>SmartArt </a:t>
            </a:r>
            <a:r>
              <a:rPr lang="zh-TW" altLang="en-US" noProof="0" smtClean="0"/>
              <a:t>圖形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01468-5747-4F58-AC61-EA196883289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760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4F738-2C61-42AD-96A7-0929BC251A8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33088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1CBF5-7FB2-416E-9CB3-83ABDEB98BE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51340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FE29E-8843-4BD6-9961-73EAF407643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7704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D6274-7A1F-4AA9-ABE9-E81474FACA5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47130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DABC8-9302-441A-9FA9-E90A36BCE27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087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77C40-CEA7-4D7E-91CE-173CB970240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47625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44A1A-23EA-4544-B9A6-279026AB48D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50797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CDDF6-CCBA-41F9-A66E-9BFA20F381C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93822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7"/>
          <p:cNvSpPr>
            <a:spLocks/>
          </p:cNvSpPr>
          <p:nvPr/>
        </p:nvSpPr>
        <p:spPr bwMode="gray">
          <a:xfrm>
            <a:off x="0" y="1412875"/>
            <a:ext cx="12192000" cy="5445125"/>
          </a:xfrm>
          <a:custGeom>
            <a:avLst/>
            <a:gdLst>
              <a:gd name="T0" fmla="*/ 2147483646 w 5574"/>
              <a:gd name="T1" fmla="*/ 2147483646 h 4104"/>
              <a:gd name="T2" fmla="*/ 2147483646 w 5574"/>
              <a:gd name="T3" fmla="*/ 2147483646 h 4104"/>
              <a:gd name="T4" fmla="*/ 2147483646 w 5574"/>
              <a:gd name="T5" fmla="*/ 2147483646 h 4104"/>
              <a:gd name="T6" fmla="*/ 2147483646 w 5574"/>
              <a:gd name="T7" fmla="*/ 2147483646 h 4104"/>
              <a:gd name="T8" fmla="*/ 2147483646 w 5574"/>
              <a:gd name="T9" fmla="*/ 2147483646 h 4104"/>
              <a:gd name="T10" fmla="*/ 2147483646 w 5574"/>
              <a:gd name="T11" fmla="*/ 2147483646 h 4104"/>
              <a:gd name="T12" fmla="*/ 2147483646 w 5574"/>
              <a:gd name="T13" fmla="*/ 2147483646 h 4104"/>
              <a:gd name="T14" fmla="*/ 2147483646 w 5574"/>
              <a:gd name="T15" fmla="*/ 2147483646 h 4104"/>
              <a:gd name="T16" fmla="*/ 2147483646 w 5574"/>
              <a:gd name="T17" fmla="*/ 2147483646 h 4104"/>
              <a:gd name="T18" fmla="*/ 2147483646 w 5574"/>
              <a:gd name="T19" fmla="*/ 2147483646 h 410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574" h="4104">
                <a:moveTo>
                  <a:pt x="5574" y="4104"/>
                </a:moveTo>
                <a:lnTo>
                  <a:pt x="5574" y="24"/>
                </a:lnTo>
                <a:cubicBezTo>
                  <a:pt x="4920" y="0"/>
                  <a:pt x="4738" y="24"/>
                  <a:pt x="4194" y="24"/>
                </a:cubicBezTo>
                <a:cubicBezTo>
                  <a:pt x="3650" y="24"/>
                  <a:pt x="2983" y="29"/>
                  <a:pt x="2310" y="24"/>
                </a:cubicBezTo>
                <a:cubicBezTo>
                  <a:pt x="1637" y="19"/>
                  <a:pt x="520" y="18"/>
                  <a:pt x="144" y="42"/>
                </a:cubicBezTo>
                <a:cubicBezTo>
                  <a:pt x="24" y="60"/>
                  <a:pt x="20" y="67"/>
                  <a:pt x="16" y="202"/>
                </a:cubicBezTo>
                <a:cubicBezTo>
                  <a:pt x="12" y="337"/>
                  <a:pt x="15" y="418"/>
                  <a:pt x="16" y="835"/>
                </a:cubicBezTo>
                <a:cubicBezTo>
                  <a:pt x="13" y="1258"/>
                  <a:pt x="12" y="2156"/>
                  <a:pt x="12" y="2700"/>
                </a:cubicBezTo>
                <a:cubicBezTo>
                  <a:pt x="12" y="3244"/>
                  <a:pt x="0" y="3600"/>
                  <a:pt x="6" y="4104"/>
                </a:cubicBezTo>
                <a:cubicBezTo>
                  <a:pt x="2790" y="4104"/>
                  <a:pt x="5574" y="4104"/>
                  <a:pt x="5574" y="4104"/>
                </a:cubicBezTo>
                <a:close/>
              </a:path>
            </a:pathLst>
          </a:custGeom>
          <a:gradFill rotWithShape="1">
            <a:gsLst>
              <a:gs pos="0">
                <a:srgbClr val="E6E6E6">
                  <a:alpha val="70000"/>
                </a:srgbClr>
              </a:gs>
              <a:gs pos="100000">
                <a:srgbClr val="FFFF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85D5BC0E-C841-4C40-9543-CA151FC566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1" name="圓角矩形 25"/>
          <p:cNvSpPr>
            <a:spLocks noChangeArrowheads="1"/>
          </p:cNvSpPr>
          <p:nvPr userDrawn="1"/>
        </p:nvSpPr>
        <p:spPr bwMode="auto">
          <a:xfrm>
            <a:off x="87313" y="195263"/>
            <a:ext cx="8985250" cy="1079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81000" y="258763"/>
            <a:ext cx="89789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33" name="圓角矩形 26"/>
          <p:cNvSpPr>
            <a:spLocks noChangeArrowheads="1"/>
          </p:cNvSpPr>
          <p:nvPr userDrawn="1"/>
        </p:nvSpPr>
        <p:spPr bwMode="auto">
          <a:xfrm>
            <a:off x="9150350" y="188913"/>
            <a:ext cx="1441450" cy="10795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1034" name="圓角矩形 27"/>
          <p:cNvSpPr>
            <a:spLocks noChangeArrowheads="1"/>
          </p:cNvSpPr>
          <p:nvPr userDrawn="1"/>
        </p:nvSpPr>
        <p:spPr bwMode="auto">
          <a:xfrm>
            <a:off x="10669588" y="188913"/>
            <a:ext cx="1439862" cy="10795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Comic Sans MS" pitchFamily="66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Comic Sans MS" pitchFamily="66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omic Sans MS" pitchFamily="66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omic Sans MS" pitchFamily="66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omic Sans MS" pitchFamily="66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omic Sans MS" pitchFamily="66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slide" Target="slide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19.xml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slide" Target="slide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slide" Target="slide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wmf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slide" Target="slide2.xml"/><Relationship Id="rId18" Type="http://schemas.openxmlformats.org/officeDocument/2006/relationships/slide" Target="slide16.xml"/><Relationship Id="rId3" Type="http://schemas.openxmlformats.org/officeDocument/2006/relationships/image" Target="../media/image23.jpeg"/><Relationship Id="rId21" Type="http://schemas.openxmlformats.org/officeDocument/2006/relationships/image" Target="../media/image27.jpeg"/><Relationship Id="rId7" Type="http://schemas.openxmlformats.org/officeDocument/2006/relationships/slide" Target="slide12.xml"/><Relationship Id="rId12" Type="http://schemas.openxmlformats.org/officeDocument/2006/relationships/image" Target="../media/image15.wmf"/><Relationship Id="rId17" Type="http://schemas.openxmlformats.org/officeDocument/2006/relationships/image" Target="../media/image26.jpeg"/><Relationship Id="rId25" Type="http://schemas.openxmlformats.org/officeDocument/2006/relationships/image" Target="../media/image29.jpeg"/><Relationship Id="rId2" Type="http://schemas.openxmlformats.org/officeDocument/2006/relationships/slide" Target="slide6.xml"/><Relationship Id="rId16" Type="http://schemas.openxmlformats.org/officeDocument/2006/relationships/slide" Target="slide5.xml"/><Relationship Id="rId20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11" Type="http://schemas.openxmlformats.org/officeDocument/2006/relationships/slide" Target="slide10.xml"/><Relationship Id="rId24" Type="http://schemas.openxmlformats.org/officeDocument/2006/relationships/image" Target="../media/image14.png"/><Relationship Id="rId5" Type="http://schemas.openxmlformats.org/officeDocument/2006/relationships/image" Target="../media/image16.wmf"/><Relationship Id="rId15" Type="http://schemas.openxmlformats.org/officeDocument/2006/relationships/image" Target="../media/image25.jpeg"/><Relationship Id="rId23" Type="http://schemas.openxmlformats.org/officeDocument/2006/relationships/image" Target="../media/image28.png"/><Relationship Id="rId10" Type="http://schemas.openxmlformats.org/officeDocument/2006/relationships/image" Target="../media/image19.wmf"/><Relationship Id="rId19" Type="http://schemas.openxmlformats.org/officeDocument/2006/relationships/image" Target="../media/image21.wmf"/><Relationship Id="rId4" Type="http://schemas.openxmlformats.org/officeDocument/2006/relationships/slide" Target="slide11.xml"/><Relationship Id="rId9" Type="http://schemas.openxmlformats.org/officeDocument/2006/relationships/slide" Target="slide13.xml"/><Relationship Id="rId14" Type="http://schemas.openxmlformats.org/officeDocument/2006/relationships/slide" Target="slide15.xml"/><Relationship Id="rId22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15.xml"/><Relationship Id="rId4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ww.google.com.tw/url?sa=i&amp;source=images&amp;cd=&amp;cad=rja&amp;uact=8&amp;docid=Qs-UnbdRgWDhYM&amp;tbnid=5jcZKBInM0_fdM:&amp;ved=0CAgQjRw&amp;url=http%3A%2F%2Fwww.myexperttravel.com%2Fusmap.html&amp;ei=kZYSVKrZOdXf8AXjtILADA&amp;psig=AFQjCNHRo-LanXdK6KZ2g0xQb3N3dRZaTA&amp;ust=1410590738027086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oogle.com.tw/url?sa=i&amp;source=images&amp;cd=&amp;cad=rja&amp;uact=8&amp;docid=Gw4cLXqASWU1xM&amp;tbnid=UlvySfB9VREEfM&amp;ved=0CAgQjRw&amp;url=http%3A%2F%2Fwww.carnival.com%2FActivities%2FExcursion%2F102010&amp;ei=7pcSVJrALYSm8AXo1YDwBA&amp;psig=AFQjCNFNPFmRSMal14buL1csGWUN0vjo9A&amp;ust=1410591086849790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27350" y="4619625"/>
            <a:ext cx="7772400" cy="1165225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Shanshang District</a:t>
            </a:r>
          </a:p>
        </p:txBody>
      </p:sp>
      <p:sp>
        <p:nvSpPr>
          <p:cNvPr id="5123" name="副標題 5"/>
          <p:cNvSpPr>
            <a:spLocks noGrp="1"/>
          </p:cNvSpPr>
          <p:nvPr>
            <p:ph type="subTitle" idx="1"/>
          </p:nvPr>
        </p:nvSpPr>
        <p:spPr>
          <a:xfrm>
            <a:off x="6553200" y="5732463"/>
            <a:ext cx="3733800" cy="668337"/>
          </a:xfrm>
        </p:spPr>
        <p:txBody>
          <a:bodyPr/>
          <a:lstStyle/>
          <a:p>
            <a:r>
              <a:rPr lang="zh-TW" altLang="en-US" sz="3600" smtClean="0">
                <a:ea typeface="新細明體" panose="02020500000000000000" pitchFamily="18" charset="-120"/>
              </a:rPr>
              <a:t>山上區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400" smtClean="0">
                <a:ea typeface="新細明體" panose="02020500000000000000" pitchFamily="18" charset="-120"/>
              </a:rPr>
              <a:t>by car</a:t>
            </a:r>
            <a:endParaRPr lang="zh-TW" altLang="en-US" sz="4400" smtClean="0">
              <a:ea typeface="新細明體" panose="02020500000000000000" pitchFamily="18" charset="-120"/>
            </a:endParaRPr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>
              <a:ea typeface="新細明體" panose="02020500000000000000" pitchFamily="18" charset="-120"/>
            </a:endParaRPr>
          </a:p>
        </p:txBody>
      </p:sp>
      <p:sp useBgFill="1">
        <p:nvSpPr>
          <p:cNvPr id="16388" name="動作按鈕: 首頁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16389" name="Picture 11" descr="C:\Documents and Settings\Lin Yen-Han\Local Settings\Temporary Internet Files\Content.IE5\TIWVL98G\MC900089460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8438" y="1844675"/>
            <a:ext cx="401955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字方塊 15"/>
          <p:cNvSpPr txBox="1">
            <a:spLocks noChangeArrowheads="1"/>
          </p:cNvSpPr>
          <p:nvPr/>
        </p:nvSpPr>
        <p:spPr bwMode="auto">
          <a:xfrm>
            <a:off x="3935413" y="5445125"/>
            <a:ext cx="42100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400">
                <a:ea typeface="新細明體" panose="02020500000000000000" pitchFamily="18" charset="-120"/>
              </a:rPr>
              <a:t>We’ll go </a:t>
            </a:r>
            <a:r>
              <a:rPr lang="en-US" altLang="zh-TW" sz="4400" u="sng">
                <a:ea typeface="新細明體" panose="02020500000000000000" pitchFamily="18" charset="-120"/>
              </a:rPr>
              <a:t>by car</a:t>
            </a:r>
            <a:r>
              <a:rPr lang="en-US" altLang="zh-TW" sz="4400">
                <a:ea typeface="新細明體" panose="02020500000000000000" pitchFamily="18" charset="-120"/>
              </a:rPr>
              <a:t>.</a:t>
            </a:r>
            <a:endParaRPr lang="zh-TW" altLang="en-US" sz="4400">
              <a:ea typeface="新細明體" panose="02020500000000000000" pitchFamily="18" charset="-120"/>
            </a:endParaRPr>
          </a:p>
        </p:txBody>
      </p:sp>
      <p:pic>
        <p:nvPicPr>
          <p:cNvPr id="16391" name="Picture 4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025" y="231775"/>
            <a:ext cx="12382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smtClean="0">
                <a:ea typeface="新細明體" panose="02020500000000000000" pitchFamily="18" charset="-120"/>
              </a:rPr>
              <a:t>by bike</a:t>
            </a:r>
            <a:endParaRPr lang="zh-TW" altLang="en-US" sz="4400" smtClean="0">
              <a:ea typeface="新細明體" panose="02020500000000000000" pitchFamily="18" charset="-120"/>
            </a:endParaRPr>
          </a:p>
        </p:txBody>
      </p:sp>
      <p:sp useBgFill="1">
        <p:nvSpPr>
          <p:cNvPr id="17411" name="動作按鈕: 首頁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grpSp>
        <p:nvGrpSpPr>
          <p:cNvPr id="17412" name="群組 8"/>
          <p:cNvGrpSpPr>
            <a:grpSpLocks/>
          </p:cNvGrpSpPr>
          <p:nvPr/>
        </p:nvGrpSpPr>
        <p:grpSpPr bwMode="auto">
          <a:xfrm>
            <a:off x="4440238" y="1700213"/>
            <a:ext cx="2957512" cy="3527425"/>
            <a:chOff x="2916238" y="2349500"/>
            <a:chExt cx="2957512" cy="3527425"/>
          </a:xfrm>
        </p:grpSpPr>
        <p:pic>
          <p:nvPicPr>
            <p:cNvPr id="17415" name="Picture 8" descr="C:\Documents and Settings\Lin Yen-Han\Local Settings\Temporary Internet Files\Content.IE5\1YXU2USU\MC900318754[1].wmf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638" y="2636838"/>
              <a:ext cx="1662112" cy="324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6" name="Picture 9" descr="C:\Documents and Settings\Lin Yen-Han\Local Settings\Temporary Internet Files\Content.IE5\42GBSWAD\MC900294963[1].wmf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238" y="2349500"/>
              <a:ext cx="1655762" cy="3240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文字方塊 12"/>
          <p:cNvSpPr txBox="1">
            <a:spLocks noChangeArrowheads="1"/>
          </p:cNvSpPr>
          <p:nvPr/>
        </p:nvSpPr>
        <p:spPr bwMode="auto">
          <a:xfrm>
            <a:off x="3935413" y="5445125"/>
            <a:ext cx="44688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400">
                <a:ea typeface="新細明體" panose="02020500000000000000" pitchFamily="18" charset="-120"/>
              </a:rPr>
              <a:t>We’ll go </a:t>
            </a:r>
            <a:r>
              <a:rPr lang="en-US" altLang="zh-TW" sz="4400" u="sng">
                <a:ea typeface="新細明體" panose="02020500000000000000" pitchFamily="18" charset="-120"/>
              </a:rPr>
              <a:t>by bike</a:t>
            </a:r>
            <a:r>
              <a:rPr lang="en-US" altLang="zh-TW" sz="4400">
                <a:ea typeface="新細明體" panose="02020500000000000000" pitchFamily="18" charset="-120"/>
              </a:rPr>
              <a:t>.</a:t>
            </a:r>
            <a:endParaRPr lang="zh-TW" altLang="en-US" sz="4400">
              <a:ea typeface="新細明體" panose="02020500000000000000" pitchFamily="18" charset="-120"/>
            </a:endParaRPr>
          </a:p>
        </p:txBody>
      </p:sp>
      <p:pic>
        <p:nvPicPr>
          <p:cNvPr id="17414" name="Picture 4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025" y="231775"/>
            <a:ext cx="12382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smtClean="0">
                <a:ea typeface="新細明體" panose="02020500000000000000" pitchFamily="18" charset="-120"/>
              </a:rPr>
              <a:t>by bus</a:t>
            </a:r>
            <a:endParaRPr lang="zh-TW" altLang="en-US" sz="4400" smtClean="0">
              <a:ea typeface="新細明體" panose="02020500000000000000" pitchFamily="18" charset="-120"/>
            </a:endParaRPr>
          </a:p>
        </p:txBody>
      </p:sp>
      <p:sp useBgFill="1">
        <p:nvSpPr>
          <p:cNvPr id="18435" name="動作按鈕: 首頁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3138" y="1268413"/>
            <a:ext cx="802957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3921125" y="5445125"/>
            <a:ext cx="42624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400">
                <a:ea typeface="新細明體" panose="02020500000000000000" pitchFamily="18" charset="-120"/>
              </a:rPr>
              <a:t>We’ll go </a:t>
            </a:r>
            <a:r>
              <a:rPr lang="en-US" altLang="zh-TW" sz="4400" u="sng">
                <a:ea typeface="新細明體" panose="02020500000000000000" pitchFamily="18" charset="-120"/>
              </a:rPr>
              <a:t>by bus</a:t>
            </a:r>
            <a:r>
              <a:rPr lang="en-US" altLang="zh-TW" sz="4400">
                <a:ea typeface="新細明體" panose="02020500000000000000" pitchFamily="18" charset="-120"/>
              </a:rPr>
              <a:t>.</a:t>
            </a:r>
            <a:endParaRPr lang="zh-TW" altLang="en-US" sz="4400">
              <a:ea typeface="新細明體" panose="02020500000000000000" pitchFamily="18" charset="-120"/>
            </a:endParaRPr>
          </a:p>
        </p:txBody>
      </p:sp>
      <p:pic>
        <p:nvPicPr>
          <p:cNvPr id="18438" name="Picture 4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025" y="231775"/>
            <a:ext cx="12382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smtClean="0">
                <a:ea typeface="新細明體" panose="02020500000000000000" pitchFamily="18" charset="-120"/>
              </a:rPr>
              <a:t>by taxi</a:t>
            </a:r>
            <a:endParaRPr lang="zh-TW" altLang="en-US" sz="4400" smtClean="0">
              <a:ea typeface="新細明體" panose="02020500000000000000" pitchFamily="18" charset="-120"/>
            </a:endParaRPr>
          </a:p>
        </p:txBody>
      </p:sp>
      <p:sp useBgFill="1">
        <p:nvSpPr>
          <p:cNvPr id="19459" name="動作按鈕: 首頁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19460" name="Picture 6" descr="C:\Documents and Settings\Lin Yen-Han\Local Settings\Temporary Internet Files\Content.IE5\JH3U2ODA\MC900419090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3975" y="1844675"/>
            <a:ext cx="432752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4151313" y="5445125"/>
            <a:ext cx="38195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400">
                <a:ea typeface="新細明體" panose="02020500000000000000" pitchFamily="18" charset="-120"/>
              </a:rPr>
              <a:t>I’ll go </a:t>
            </a:r>
            <a:r>
              <a:rPr lang="en-US" altLang="zh-TW" sz="4400" u="sng">
                <a:ea typeface="新細明體" panose="02020500000000000000" pitchFamily="18" charset="-120"/>
              </a:rPr>
              <a:t>by taxi</a:t>
            </a:r>
            <a:r>
              <a:rPr lang="en-US" altLang="zh-TW" sz="4400">
                <a:ea typeface="新細明體" panose="02020500000000000000" pitchFamily="18" charset="-120"/>
              </a:rPr>
              <a:t>.</a:t>
            </a:r>
            <a:endParaRPr lang="zh-TW" altLang="en-US" sz="4400">
              <a:ea typeface="新細明體" panose="02020500000000000000" pitchFamily="18" charset="-120"/>
            </a:endParaRPr>
          </a:p>
        </p:txBody>
      </p:sp>
      <p:pic>
        <p:nvPicPr>
          <p:cNvPr id="19462" name="Picture 4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025" y="231775"/>
            <a:ext cx="12382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圖片 9" descr="Conversati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1125" y="830263"/>
            <a:ext cx="5294313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圖片 3" descr="MC900424170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288" y="1855788"/>
            <a:ext cx="1630362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圖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3563" y="3933825"/>
            <a:ext cx="1481137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圓角矩形圖說文字 11"/>
          <p:cNvSpPr/>
          <p:nvPr/>
        </p:nvSpPr>
        <p:spPr>
          <a:xfrm>
            <a:off x="4007768" y="2244326"/>
            <a:ext cx="6264696" cy="1472706"/>
          </a:xfrm>
          <a:prstGeom prst="wedgeRoundRectCallout">
            <a:avLst>
              <a:gd name="adj1" fmla="val -60037"/>
              <a:gd name="adj2" fmla="val -29715"/>
              <a:gd name="adj3" fmla="val 16667"/>
            </a:avLst>
          </a:prstGeom>
          <a:ln>
            <a:solidFill>
              <a:srgbClr val="FF6699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3200" dirty="0">
                <a:solidFill>
                  <a:srgbClr val="000000"/>
                </a:solidFill>
                <a:latin typeface="Comic Sans MS" panose="030F0702030302020204" pitchFamily="66" charset="0"/>
              </a:rPr>
              <a:t>How can I get to the ______?</a:t>
            </a:r>
          </a:p>
        </p:txBody>
      </p:sp>
      <p:sp>
        <p:nvSpPr>
          <p:cNvPr id="13" name="圓角矩形圖說文字 12"/>
          <p:cNvSpPr/>
          <p:nvPr/>
        </p:nvSpPr>
        <p:spPr>
          <a:xfrm flipH="1">
            <a:off x="2423592" y="4581129"/>
            <a:ext cx="4887284" cy="1296143"/>
          </a:xfrm>
          <a:prstGeom prst="wedgeRoundRectCallout">
            <a:avLst>
              <a:gd name="adj1" fmla="val -68100"/>
              <a:gd name="adj2" fmla="val -19915"/>
              <a:gd name="adj3" fmla="val 16667"/>
            </a:avLst>
          </a:prstGeom>
          <a:ln>
            <a:solidFill>
              <a:srgbClr val="6DD9FF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TW" sz="3200" dirty="0" smtClean="0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You can go by _______.</a:t>
            </a:r>
            <a:endParaRPr lang="zh-TW" altLang="en-US" sz="3200" b="1" dirty="0" smtClean="0">
              <a:solidFill>
                <a:srgbClr val="000000"/>
              </a:solidFill>
              <a:latin typeface="Comic Sans MS" panose="030F0702030302020204" pitchFamily="66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400" smtClean="0">
                <a:ea typeface="新細明體" panose="02020500000000000000" pitchFamily="18" charset="-120"/>
              </a:rPr>
              <a:t>ice pops</a:t>
            </a:r>
          </a:p>
        </p:txBody>
      </p:sp>
      <p:sp useBgFill="1">
        <p:nvSpPr>
          <p:cNvPr id="21507" name="動作按鈕: 首頁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4116388" y="5445125"/>
            <a:ext cx="399573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400">
                <a:ea typeface="新細明體" panose="02020500000000000000" pitchFamily="18" charset="-120"/>
              </a:rPr>
              <a:t>I like </a:t>
            </a:r>
            <a:r>
              <a:rPr lang="en-US" altLang="zh-TW" sz="4400" u="sng">
                <a:ea typeface="新細明體" panose="02020500000000000000" pitchFamily="18" charset="-120"/>
              </a:rPr>
              <a:t>ice pops</a:t>
            </a:r>
            <a:r>
              <a:rPr lang="en-US" altLang="zh-TW" sz="4400">
                <a:ea typeface="新細明體" panose="02020500000000000000" pitchFamily="18" charset="-120"/>
              </a:rPr>
              <a:t>.</a:t>
            </a:r>
            <a:endParaRPr lang="zh-TW" altLang="en-US" sz="4400">
              <a:ea typeface="新細明體" panose="02020500000000000000" pitchFamily="18" charset="-120"/>
            </a:endParaRPr>
          </a:p>
        </p:txBody>
      </p:sp>
      <p:pic>
        <p:nvPicPr>
          <p:cNvPr id="21509" name="Picture 4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025" y="231775"/>
            <a:ext cx="12382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9" descr="台南私藏景點--阿燕姨冰枝店 (21)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2538" y="1844675"/>
            <a:ext cx="452437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smtClean="0">
                <a:ea typeface="新細明體" panose="02020500000000000000" pitchFamily="18" charset="-120"/>
              </a:rPr>
              <a:t>pineapple</a:t>
            </a:r>
          </a:p>
        </p:txBody>
      </p:sp>
      <p:sp useBgFill="1">
        <p:nvSpPr>
          <p:cNvPr id="22531" name="動作按鈕: 首頁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" name="文字方塊 9"/>
          <p:cNvSpPr txBox="1">
            <a:spLocks noChangeArrowheads="1"/>
          </p:cNvSpPr>
          <p:nvPr/>
        </p:nvSpPr>
        <p:spPr bwMode="auto">
          <a:xfrm>
            <a:off x="3792538" y="5445125"/>
            <a:ext cx="45894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400">
                <a:ea typeface="新細明體" panose="02020500000000000000" pitchFamily="18" charset="-120"/>
              </a:rPr>
              <a:t>I like </a:t>
            </a:r>
            <a:r>
              <a:rPr lang="en-US" altLang="zh-TW" sz="4400" u="sng">
                <a:ea typeface="新細明體" panose="02020500000000000000" pitchFamily="18" charset="-120"/>
              </a:rPr>
              <a:t>pineapples</a:t>
            </a:r>
            <a:r>
              <a:rPr lang="en-US" altLang="zh-TW" sz="4400">
                <a:ea typeface="新細明體" panose="02020500000000000000" pitchFamily="18" charset="-120"/>
              </a:rPr>
              <a:t>.</a:t>
            </a:r>
            <a:endParaRPr lang="zh-TW" altLang="en-US" sz="4400">
              <a:ea typeface="新細明體" panose="02020500000000000000" pitchFamily="18" charset="-120"/>
            </a:endParaRPr>
          </a:p>
        </p:txBody>
      </p:sp>
      <p:pic>
        <p:nvPicPr>
          <p:cNvPr id="22533" name="Picture 4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025" y="231775"/>
            <a:ext cx="12382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7" descr="C:\Documents and Settings\Lin Yen-Han\Local Settings\Temporary Internet Files\Content.IE5\RTNHIYR8\MC900089940[1].wm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47144">
            <a:off x="6205538" y="2133600"/>
            <a:ext cx="186372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C:\Documents and Settings\Lin Yen-Han\Local Settings\Temporary Internet Files\Content.IE5\RTNHIYR8\MC900089940[1].wm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87327">
            <a:off x="3913188" y="2122488"/>
            <a:ext cx="18796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smtClean="0">
                <a:ea typeface="新細明體" panose="02020500000000000000" pitchFamily="18" charset="-120"/>
              </a:rPr>
              <a:t>papayas</a:t>
            </a:r>
          </a:p>
        </p:txBody>
      </p:sp>
      <p:sp useBgFill="1">
        <p:nvSpPr>
          <p:cNvPr id="23555" name="動作按鈕: 首頁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4170363" y="5445125"/>
            <a:ext cx="38703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400">
                <a:ea typeface="新細明體" panose="02020500000000000000" pitchFamily="18" charset="-120"/>
              </a:rPr>
              <a:t>I eat </a:t>
            </a:r>
            <a:r>
              <a:rPr lang="en-US" altLang="zh-TW" sz="4400" u="sng">
                <a:ea typeface="新細明體" panose="02020500000000000000" pitchFamily="18" charset="-120"/>
              </a:rPr>
              <a:t>papayas</a:t>
            </a:r>
            <a:r>
              <a:rPr lang="en-US" altLang="zh-TW" sz="4400">
                <a:ea typeface="新細明體" panose="02020500000000000000" pitchFamily="18" charset="-120"/>
              </a:rPr>
              <a:t>.</a:t>
            </a:r>
            <a:endParaRPr lang="zh-TW" altLang="en-US" sz="4400">
              <a:ea typeface="新細明體" panose="02020500000000000000" pitchFamily="18" charset="-120"/>
            </a:endParaRPr>
          </a:p>
        </p:txBody>
      </p:sp>
      <p:pic>
        <p:nvPicPr>
          <p:cNvPr id="23557" name="Picture 4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025" y="231775"/>
            <a:ext cx="12382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9150" y="1844675"/>
            <a:ext cx="5322888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圖片 9" descr="Conversati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7213" y="908050"/>
            <a:ext cx="509905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圖片 3" descr="MC900424170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288" y="1700213"/>
            <a:ext cx="16605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圖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9650" y="4221163"/>
            <a:ext cx="140970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圓角矩形圖說文字 12"/>
          <p:cNvSpPr/>
          <p:nvPr/>
        </p:nvSpPr>
        <p:spPr>
          <a:xfrm>
            <a:off x="4007769" y="2599112"/>
            <a:ext cx="6235845" cy="1236687"/>
          </a:xfrm>
          <a:prstGeom prst="wedgeRoundRectCallout">
            <a:avLst>
              <a:gd name="adj1" fmla="val -59685"/>
              <a:gd name="adj2" fmla="val -66208"/>
              <a:gd name="adj3" fmla="val 16667"/>
            </a:avLst>
          </a:prstGeom>
          <a:ln>
            <a:solidFill>
              <a:srgbClr val="FF6699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3200" dirty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What can I eat in </a:t>
            </a:r>
            <a:r>
              <a:rPr kumimoji="0" lang="en-US" altLang="zh-TW" sz="3200" dirty="0" err="1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Shanshang</a:t>
            </a:r>
            <a:r>
              <a:rPr kumimoji="0" lang="en-US" altLang="zh-TW" sz="3200" dirty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?</a:t>
            </a:r>
            <a:endParaRPr kumimoji="0" lang="en-US" altLang="zh-TW" sz="3200" b="1" dirty="0">
              <a:solidFill>
                <a:srgbClr val="00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sp>
        <p:nvSpPr>
          <p:cNvPr id="14" name="圓角矩形圖說文字 13"/>
          <p:cNvSpPr/>
          <p:nvPr/>
        </p:nvSpPr>
        <p:spPr>
          <a:xfrm flipH="1">
            <a:off x="2639616" y="4437112"/>
            <a:ext cx="5184576" cy="1080120"/>
          </a:xfrm>
          <a:prstGeom prst="wedgeRoundRectCallout">
            <a:avLst>
              <a:gd name="adj1" fmla="val -66130"/>
              <a:gd name="adj2" fmla="val 74005"/>
              <a:gd name="adj3" fmla="val 16667"/>
            </a:avLst>
          </a:prstGeom>
          <a:ln>
            <a:solidFill>
              <a:srgbClr val="6DD9FF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TW" sz="3200" dirty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You can try  the ______.</a:t>
            </a:r>
            <a:endParaRPr lang="zh-TW" altLang="en-US" sz="3200" dirty="0">
              <a:solidFill>
                <a:srgbClr val="00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panose="02020500000000000000" pitchFamily="18" charset="-120"/>
              </a:rPr>
              <a:t>Vocabulary</a:t>
            </a:r>
            <a:endParaRPr lang="zh-TW" altLang="en-US" smtClean="0">
              <a:ea typeface="新細明體" panose="02020500000000000000" pitchFamily="18" charset="-120"/>
            </a:endParaRPr>
          </a:p>
        </p:txBody>
      </p:sp>
      <p:pic>
        <p:nvPicPr>
          <p:cNvPr id="25603" name="Picture 6" descr="http://web2.tainan.gov.tw/Shinshih/CP/10980/Images/63301537692937500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825" y="3284538"/>
            <a:ext cx="2198688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8" descr="C:\Documents and Settings\Lin Yen-Han\Local Settings\Temporary Internet Files\Content.IE5\1YXU2USU\MC900318754[1].wm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8650" y="4868863"/>
            <a:ext cx="749300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9" descr="C:\Documents and Settings\Lin Yen-Han\Local Settings\Temporary Internet Files\Content.IE5\42GBSWAD\MC900294963[1].wm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9513" y="4868863"/>
            <a:ext cx="7461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5275" y="4868863"/>
            <a:ext cx="287337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6" descr="C:\Documents and Settings\Lin Yen-Han\Local Settings\Temporary Internet Files\Content.IE5\JH3U2ODA\MC900419090[1].wmf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1525" y="4868863"/>
            <a:ext cx="19526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11" descr="C:\Documents and Settings\Lin Yen-Han\Local Settings\Temporary Internet Files\Content.IE5\TIWVL98G\MC900089460[1].wmf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825" y="4905375"/>
            <a:ext cx="1812925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25609" name="動作按鈕: 首頁 3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25610" name="Picture 6" descr="http://web2.tainan.gov.tw/Shinshih/CP/10981/Images/633004998752812500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825" y="1673225"/>
            <a:ext cx="20574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8" descr="http://www.shanshang.gov.tw/images/images/2010_07_09%20044(1).jp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6025" y="1671638"/>
            <a:ext cx="2195513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7" descr="C:\Documents and Settings\Lin Yen-Han\Local Settings\Temporary Internet Files\Content.IE5\RTNHIYR8\MC900089940[1].wmf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9225" y="1679575"/>
            <a:ext cx="841375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11" descr="http://www.shanshang.gov.tw/images/images/%E8%98%AD%E7%A7%91%E6%A4%8D%E7%89%A9%E5%9C%92.jp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9875" y="3284538"/>
            <a:ext cx="2139950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8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1100" y="1679575"/>
            <a:ext cx="24003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10" descr="http://www.shanshang.org.tw/images/C_01_06_10.gif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823" t="1663" r="9589" b="77545"/>
          <a:stretch>
            <a:fillRect/>
          </a:stretch>
        </p:blipFill>
        <p:spPr bwMode="auto">
          <a:xfrm>
            <a:off x="6383338" y="3284538"/>
            <a:ext cx="2163762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Picture 9" descr="台南私藏景點--阿燕姨冰枝店 (21)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825" y="1687513"/>
            <a:ext cx="2041525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Contents</a:t>
            </a:r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gray">
          <a:xfrm>
            <a:off x="3886200" y="4854575"/>
            <a:ext cx="48006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gray">
          <a:xfrm rot="3419336">
            <a:off x="3602037" y="4278313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gray">
          <a:xfrm>
            <a:off x="3657600" y="432117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rgbClr val="FFFFFF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gray">
          <a:xfrm>
            <a:off x="3886200" y="2339975"/>
            <a:ext cx="48006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gray">
          <a:xfrm rot="3419336">
            <a:off x="3602037" y="1763713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6152" name="Text Box 8">
            <a:hlinkClick r:id="rId3" action="ppaction://hlinksldjump"/>
          </p:cNvPr>
          <p:cNvSpPr txBox="1">
            <a:spLocks noChangeArrowheads="1"/>
          </p:cNvSpPr>
          <p:nvPr/>
        </p:nvSpPr>
        <p:spPr bwMode="gray">
          <a:xfrm>
            <a:off x="4440238" y="1851025"/>
            <a:ext cx="1976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Arial" panose="020B0604020202020204" pitchFamily="34" charset="0"/>
                <a:ea typeface="The Interzone" pitchFamily="2" charset="-120"/>
              </a:rPr>
              <a:t>Introduction</a:t>
            </a:r>
            <a:endParaRPr lang="zh-TW" altLang="zh-TW" sz="2400" b="1">
              <a:latin typeface="Arial" panose="020B0604020202020204" pitchFamily="34" charset="0"/>
              <a:ea typeface="The Interzone" pitchFamily="2" charset="-120"/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gray">
          <a:xfrm>
            <a:off x="3657600" y="180657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rgbClr val="FFFFFF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gray">
          <a:xfrm>
            <a:off x="3886200" y="3178175"/>
            <a:ext cx="48006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gray">
          <a:xfrm rot="3419336">
            <a:off x="3602037" y="2601913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gray">
          <a:xfrm>
            <a:off x="3657600" y="264477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rgbClr val="FFFFFF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gray">
          <a:xfrm>
            <a:off x="3887788" y="4014788"/>
            <a:ext cx="4799012" cy="15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gray">
          <a:xfrm rot="3419336">
            <a:off x="3602037" y="3440113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gray">
          <a:xfrm>
            <a:off x="3657600" y="348297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rgbClr val="FFFFFF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160" name="Text Box 20">
            <a:hlinkClick r:id="rId4" action="ppaction://hlinksldjump"/>
          </p:cNvPr>
          <p:cNvSpPr txBox="1">
            <a:spLocks noChangeArrowheads="1"/>
          </p:cNvSpPr>
          <p:nvPr/>
        </p:nvSpPr>
        <p:spPr bwMode="gray">
          <a:xfrm>
            <a:off x="4440238" y="2679700"/>
            <a:ext cx="18208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Arial" panose="020B0604020202020204" pitchFamily="34" charset="0"/>
                <a:ea typeface="The Interzone" pitchFamily="2" charset="-120"/>
              </a:rPr>
              <a:t>Vocabulary</a:t>
            </a:r>
          </a:p>
        </p:txBody>
      </p:sp>
      <p:sp>
        <p:nvSpPr>
          <p:cNvPr id="6161" name="Text Box 21">
            <a:hlinkClick r:id="rId5" action="ppaction://hlinksldjump"/>
          </p:cNvPr>
          <p:cNvSpPr txBox="1">
            <a:spLocks noChangeArrowheads="1"/>
          </p:cNvSpPr>
          <p:nvPr/>
        </p:nvSpPr>
        <p:spPr bwMode="gray">
          <a:xfrm>
            <a:off x="4440238" y="3543300"/>
            <a:ext cx="2151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Arial" panose="020B0604020202020204" pitchFamily="34" charset="0"/>
                <a:ea typeface="The Interzone" pitchFamily="2" charset="-120"/>
              </a:rPr>
              <a:t>Conversation</a:t>
            </a:r>
          </a:p>
        </p:txBody>
      </p:sp>
      <p:sp>
        <p:nvSpPr>
          <p:cNvPr id="6162" name="Text Box 22">
            <a:hlinkClick r:id="rId6" action="ppaction://hlinksldjump"/>
          </p:cNvPr>
          <p:cNvSpPr txBox="1">
            <a:spLocks noChangeArrowheads="1"/>
          </p:cNvSpPr>
          <p:nvPr/>
        </p:nvSpPr>
        <p:spPr bwMode="gray">
          <a:xfrm>
            <a:off x="4440238" y="4365625"/>
            <a:ext cx="40116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Arial" panose="020B0604020202020204" pitchFamily="34" charset="0"/>
                <a:ea typeface="The Interzone" pitchFamily="2" charset="-120"/>
              </a:rPr>
              <a:t>Activity – Information Gap</a:t>
            </a:r>
            <a:endParaRPr lang="zh-TW" altLang="zh-TW" sz="2400" b="1">
              <a:latin typeface="Arial" panose="020B0604020202020204" pitchFamily="34" charset="0"/>
              <a:ea typeface="The Interzone" pitchFamily="2" charset="-120"/>
            </a:endParaRPr>
          </a:p>
        </p:txBody>
      </p:sp>
      <p:sp useBgFill="1">
        <p:nvSpPr>
          <p:cNvPr id="6163" name="動作按鈕: 首頁 22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圖片 9" descr="Conversati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768350"/>
            <a:ext cx="6192838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圖片 3" descr="MC900424170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825" y="1844675"/>
            <a:ext cx="186055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圖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8388" y="3860800"/>
            <a:ext cx="17113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圓角矩形圖說文字 12"/>
          <p:cNvSpPr/>
          <p:nvPr/>
        </p:nvSpPr>
        <p:spPr>
          <a:xfrm>
            <a:off x="4079776" y="2564905"/>
            <a:ext cx="5904656" cy="1234447"/>
          </a:xfrm>
          <a:prstGeom prst="wedgeRoundRectCallout">
            <a:avLst>
              <a:gd name="adj1" fmla="val -61460"/>
              <a:gd name="adj2" fmla="val -39407"/>
              <a:gd name="adj3" fmla="val 16667"/>
            </a:avLst>
          </a:prstGeom>
          <a:ln>
            <a:solidFill>
              <a:srgbClr val="FF6699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3200" dirty="0">
                <a:solidFill>
                  <a:srgbClr val="000000"/>
                </a:solidFill>
                <a:latin typeface="Comic Sans MS" panose="030F0702030302020204" pitchFamily="66" charset="0"/>
              </a:rPr>
              <a:t>Hello! Where are you from?</a:t>
            </a:r>
          </a:p>
        </p:txBody>
      </p:sp>
      <p:sp>
        <p:nvSpPr>
          <p:cNvPr id="14" name="圓角矩形圖說文字 13"/>
          <p:cNvSpPr/>
          <p:nvPr/>
        </p:nvSpPr>
        <p:spPr>
          <a:xfrm flipH="1">
            <a:off x="3432471" y="5085185"/>
            <a:ext cx="4920543" cy="1289515"/>
          </a:xfrm>
          <a:prstGeom prst="wedgeRoundRectCallout">
            <a:avLst>
              <a:gd name="adj1" fmla="val -55413"/>
              <a:gd name="adj2" fmla="val -72773"/>
              <a:gd name="adj3" fmla="val 16667"/>
            </a:avLst>
          </a:prstGeom>
          <a:ln>
            <a:solidFill>
              <a:srgbClr val="6DD9FF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3200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Hi! I’m from </a:t>
            </a:r>
            <a:r>
              <a:rPr lang="en-US" altLang="zh-TW" sz="320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Shanshang</a:t>
            </a:r>
            <a:r>
              <a:rPr lang="en-US" altLang="zh-TW" sz="3200" b="1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.</a:t>
            </a:r>
            <a:endParaRPr lang="zh-TW" altLang="en-US" sz="3200" b="1">
              <a:solidFill>
                <a:srgbClr val="000000"/>
              </a:solidFill>
              <a:latin typeface="Comic Sans MS" panose="030F0702030302020204" pitchFamily="66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圖片 9" descr="Conversati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7400" y="803275"/>
            <a:ext cx="5684838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圖片 3" descr="MC900424170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825" y="1700213"/>
            <a:ext cx="177482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圖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0888" y="3951288"/>
            <a:ext cx="1560512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圓角矩形圖說文字 11"/>
          <p:cNvSpPr/>
          <p:nvPr/>
        </p:nvSpPr>
        <p:spPr>
          <a:xfrm>
            <a:off x="4007768" y="2228012"/>
            <a:ext cx="6192688" cy="1365050"/>
          </a:xfrm>
          <a:prstGeom prst="wedgeRoundRectCallout">
            <a:avLst>
              <a:gd name="adj1" fmla="val -60037"/>
              <a:gd name="adj2" fmla="val -29715"/>
              <a:gd name="adj3" fmla="val 16667"/>
            </a:avLst>
          </a:prstGeom>
          <a:ln>
            <a:solidFill>
              <a:srgbClr val="FF6699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3200" dirty="0">
                <a:solidFill>
                  <a:srgbClr val="000000"/>
                </a:solidFill>
                <a:latin typeface="Comic Sans MS" panose="030F0702030302020204" pitchFamily="66" charset="0"/>
              </a:rPr>
              <a:t>What can I do in </a:t>
            </a:r>
            <a:r>
              <a:rPr kumimoji="0" lang="en-US" altLang="zh-TW" sz="32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Shanshang</a:t>
            </a:r>
            <a:r>
              <a:rPr kumimoji="0" lang="en-US" altLang="zh-TW" sz="3200" dirty="0">
                <a:solidFill>
                  <a:srgbClr val="000000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3" name="圓角矩形圖說文字 12"/>
          <p:cNvSpPr/>
          <p:nvPr/>
        </p:nvSpPr>
        <p:spPr>
          <a:xfrm flipH="1">
            <a:off x="2423592" y="4797152"/>
            <a:ext cx="5103305" cy="1224136"/>
          </a:xfrm>
          <a:prstGeom prst="wedgeRoundRectCallout">
            <a:avLst>
              <a:gd name="adj1" fmla="val -68655"/>
              <a:gd name="adj2" fmla="val -25201"/>
              <a:gd name="adj3" fmla="val 16667"/>
            </a:avLst>
          </a:prstGeom>
          <a:ln>
            <a:solidFill>
              <a:srgbClr val="6DD9FF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TW" sz="3200" dirty="0" smtClean="0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You can see _______</a:t>
            </a:r>
            <a:r>
              <a:rPr lang="en-US" altLang="zh-TW" sz="32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.</a:t>
            </a:r>
            <a:endParaRPr lang="zh-TW" altLang="en-US" sz="3200" b="1" dirty="0" smtClean="0">
              <a:solidFill>
                <a:srgbClr val="000000"/>
              </a:solidFill>
              <a:latin typeface="Comic Sans MS" panose="030F0702030302020204" pitchFamily="66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圖片 9" descr="Conversati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7213" y="908050"/>
            <a:ext cx="509905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圖片 3" descr="MC900424170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288" y="1700213"/>
            <a:ext cx="16605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圖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9650" y="4221163"/>
            <a:ext cx="140970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圓角矩形圖說文字 12"/>
          <p:cNvSpPr/>
          <p:nvPr/>
        </p:nvSpPr>
        <p:spPr>
          <a:xfrm>
            <a:off x="4007769" y="2599112"/>
            <a:ext cx="6235845" cy="1236687"/>
          </a:xfrm>
          <a:prstGeom prst="wedgeRoundRectCallout">
            <a:avLst>
              <a:gd name="adj1" fmla="val -59685"/>
              <a:gd name="adj2" fmla="val -66208"/>
              <a:gd name="adj3" fmla="val 16667"/>
            </a:avLst>
          </a:prstGeom>
          <a:ln>
            <a:solidFill>
              <a:srgbClr val="FF6699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3200" dirty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What can I eat in </a:t>
            </a:r>
            <a:r>
              <a:rPr kumimoji="0" lang="en-US" altLang="zh-TW" sz="3200" dirty="0" err="1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Shanshang</a:t>
            </a:r>
            <a:r>
              <a:rPr kumimoji="0" lang="en-US" altLang="zh-TW" sz="3200" dirty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?</a:t>
            </a:r>
            <a:endParaRPr kumimoji="0" lang="en-US" altLang="zh-TW" sz="3200" b="1" dirty="0">
              <a:solidFill>
                <a:srgbClr val="00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sp>
        <p:nvSpPr>
          <p:cNvPr id="14" name="圓角矩形圖說文字 13"/>
          <p:cNvSpPr/>
          <p:nvPr/>
        </p:nvSpPr>
        <p:spPr>
          <a:xfrm flipH="1">
            <a:off x="2639616" y="4437112"/>
            <a:ext cx="5184576" cy="1080120"/>
          </a:xfrm>
          <a:prstGeom prst="wedgeRoundRectCallout">
            <a:avLst>
              <a:gd name="adj1" fmla="val -66130"/>
              <a:gd name="adj2" fmla="val 74005"/>
              <a:gd name="adj3" fmla="val 16667"/>
            </a:avLst>
          </a:prstGeom>
          <a:ln>
            <a:solidFill>
              <a:srgbClr val="6DD9FF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TW" sz="3200" dirty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You can try  the ______.</a:t>
            </a:r>
            <a:endParaRPr lang="zh-TW" altLang="en-US" sz="3200" dirty="0">
              <a:solidFill>
                <a:srgbClr val="00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/>
          <p:cNvSpPr>
            <a:spLocks noGrp="1"/>
          </p:cNvSpPr>
          <p:nvPr>
            <p:ph type="title"/>
          </p:nvPr>
        </p:nvSpPr>
        <p:spPr>
          <a:xfrm>
            <a:off x="1919288" y="333375"/>
            <a:ext cx="5346700" cy="857250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Conversation</a:t>
            </a:r>
            <a:endParaRPr lang="zh-TW" altLang="en-US" smtClean="0">
              <a:ea typeface="新細明體" panose="02020500000000000000" pitchFamily="18" charset="-120"/>
            </a:endParaRPr>
          </a:p>
        </p:txBody>
      </p:sp>
      <p:pic>
        <p:nvPicPr>
          <p:cNvPr id="29699" name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6950" y="2289175"/>
            <a:ext cx="1582738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圓角矩形圖說文字 5"/>
          <p:cNvSpPr/>
          <p:nvPr/>
        </p:nvSpPr>
        <p:spPr>
          <a:xfrm flipH="1">
            <a:off x="2423592" y="3807043"/>
            <a:ext cx="5976664" cy="1278141"/>
          </a:xfrm>
          <a:prstGeom prst="wedgeRoundRectCallout">
            <a:avLst>
              <a:gd name="adj1" fmla="val -56832"/>
              <a:gd name="adj2" fmla="val -79526"/>
              <a:gd name="adj3" fmla="val 16667"/>
            </a:avLst>
          </a:prstGeom>
          <a:ln>
            <a:solidFill>
              <a:srgbClr val="6DD9FF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TW" sz="3200" b="1" dirty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Hello! Where are you from?</a:t>
            </a:r>
            <a:endParaRPr lang="zh-TW" altLang="en-US" sz="3200" b="1" dirty="0">
              <a:solidFill>
                <a:srgbClr val="00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2532063" y="274638"/>
            <a:ext cx="7127875" cy="1143000"/>
          </a:xfrm>
        </p:spPr>
        <p:txBody>
          <a:bodyPr/>
          <a:lstStyle/>
          <a:p>
            <a:endParaRPr lang="zh-TW" altLang="zh-TW" smtClean="0">
              <a:ea typeface="新細明體" panose="02020500000000000000" pitchFamily="18" charset="-120"/>
            </a:endParaRPr>
          </a:p>
        </p:txBody>
      </p:sp>
      <p:pic>
        <p:nvPicPr>
          <p:cNvPr id="31747" name="Picture 2" descr="http://www.myexperttravel.com/images/usmap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6675" y="0"/>
            <a:ext cx="949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2"/>
          <p:cNvSpPr/>
          <p:nvPr/>
        </p:nvSpPr>
        <p:spPr>
          <a:xfrm>
            <a:off x="7475538" y="5162550"/>
            <a:ext cx="1530350" cy="1554163"/>
          </a:xfrm>
          <a:custGeom>
            <a:avLst/>
            <a:gdLst>
              <a:gd name="connsiteX0" fmla="*/ 33251 w 1529542"/>
              <a:gd name="connsiteY0" fmla="*/ 289957 h 1553492"/>
              <a:gd name="connsiteX1" fmla="*/ 0 w 1529542"/>
              <a:gd name="connsiteY1" fmla="*/ 140328 h 1553492"/>
              <a:gd name="connsiteX2" fmla="*/ 432262 w 1529542"/>
              <a:gd name="connsiteY2" fmla="*/ 73826 h 1553492"/>
              <a:gd name="connsiteX3" fmla="*/ 515389 w 1529542"/>
              <a:gd name="connsiteY3" fmla="*/ 156953 h 1553492"/>
              <a:gd name="connsiteX4" fmla="*/ 947651 w 1529542"/>
              <a:gd name="connsiteY4" fmla="*/ 140328 h 1553492"/>
              <a:gd name="connsiteX5" fmla="*/ 947651 w 1529542"/>
              <a:gd name="connsiteY5" fmla="*/ 140328 h 1553492"/>
              <a:gd name="connsiteX6" fmla="*/ 997527 w 1529542"/>
              <a:gd name="connsiteY6" fmla="*/ 156953 h 1553492"/>
              <a:gd name="connsiteX7" fmla="*/ 997527 w 1529542"/>
              <a:gd name="connsiteY7" fmla="*/ 40575 h 1553492"/>
              <a:gd name="connsiteX8" fmla="*/ 997527 w 1529542"/>
              <a:gd name="connsiteY8" fmla="*/ 40575 h 1553492"/>
              <a:gd name="connsiteX9" fmla="*/ 1097280 w 1529542"/>
              <a:gd name="connsiteY9" fmla="*/ 40575 h 1553492"/>
              <a:gd name="connsiteX10" fmla="*/ 1529542 w 1529542"/>
              <a:gd name="connsiteY10" fmla="*/ 1021477 h 1553492"/>
              <a:gd name="connsiteX11" fmla="*/ 1512916 w 1529542"/>
              <a:gd name="connsiteY11" fmla="*/ 1237608 h 1553492"/>
              <a:gd name="connsiteX12" fmla="*/ 1479665 w 1529542"/>
              <a:gd name="connsiteY12" fmla="*/ 1370612 h 1553492"/>
              <a:gd name="connsiteX13" fmla="*/ 1313411 w 1529542"/>
              <a:gd name="connsiteY13" fmla="*/ 1553492 h 1553492"/>
              <a:gd name="connsiteX14" fmla="*/ 1230283 w 1529542"/>
              <a:gd name="connsiteY14" fmla="*/ 1553492 h 1553492"/>
              <a:gd name="connsiteX15" fmla="*/ 1479665 w 1529542"/>
              <a:gd name="connsiteY15" fmla="*/ 1387237 h 1553492"/>
              <a:gd name="connsiteX16" fmla="*/ 1313411 w 1529542"/>
              <a:gd name="connsiteY16" fmla="*/ 1387237 h 1553492"/>
              <a:gd name="connsiteX17" fmla="*/ 1230283 w 1529542"/>
              <a:gd name="connsiteY17" fmla="*/ 1204357 h 1553492"/>
              <a:gd name="connsiteX18" fmla="*/ 1197032 w 1529542"/>
              <a:gd name="connsiteY18" fmla="*/ 1204357 h 1553492"/>
              <a:gd name="connsiteX19" fmla="*/ 1197032 w 1529542"/>
              <a:gd name="connsiteY19" fmla="*/ 1204357 h 1553492"/>
              <a:gd name="connsiteX20" fmla="*/ 1113905 w 1529542"/>
              <a:gd name="connsiteY20" fmla="*/ 1121230 h 1553492"/>
              <a:gd name="connsiteX21" fmla="*/ 980902 w 1529542"/>
              <a:gd name="connsiteY21" fmla="*/ 938350 h 1553492"/>
              <a:gd name="connsiteX22" fmla="*/ 964276 w 1529542"/>
              <a:gd name="connsiteY22" fmla="*/ 639092 h 1553492"/>
              <a:gd name="connsiteX23" fmla="*/ 847898 w 1529542"/>
              <a:gd name="connsiteY23" fmla="*/ 472837 h 1553492"/>
              <a:gd name="connsiteX24" fmla="*/ 731520 w 1529542"/>
              <a:gd name="connsiteY24" fmla="*/ 323208 h 1553492"/>
              <a:gd name="connsiteX25" fmla="*/ 581891 w 1529542"/>
              <a:gd name="connsiteY25" fmla="*/ 289957 h 1553492"/>
              <a:gd name="connsiteX26" fmla="*/ 515389 w 1529542"/>
              <a:gd name="connsiteY26" fmla="*/ 389710 h 1553492"/>
              <a:gd name="connsiteX27" fmla="*/ 332509 w 1529542"/>
              <a:gd name="connsiteY27" fmla="*/ 339833 h 1553492"/>
              <a:gd name="connsiteX28" fmla="*/ 182880 w 1529542"/>
              <a:gd name="connsiteY28" fmla="*/ 273332 h 1553492"/>
              <a:gd name="connsiteX29" fmla="*/ 33251 w 1529542"/>
              <a:gd name="connsiteY29" fmla="*/ 289957 h 1553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529542" h="1553492">
                <a:moveTo>
                  <a:pt x="33251" y="289957"/>
                </a:moveTo>
                <a:lnTo>
                  <a:pt x="0" y="140328"/>
                </a:lnTo>
                <a:lnTo>
                  <a:pt x="432262" y="73826"/>
                </a:lnTo>
                <a:lnTo>
                  <a:pt x="515389" y="156953"/>
                </a:lnTo>
                <a:lnTo>
                  <a:pt x="947651" y="140328"/>
                </a:lnTo>
                <a:lnTo>
                  <a:pt x="947651" y="140328"/>
                </a:lnTo>
                <a:lnTo>
                  <a:pt x="997527" y="156953"/>
                </a:lnTo>
                <a:cubicBezTo>
                  <a:pt x="979534" y="-4992"/>
                  <a:pt x="958460" y="-37562"/>
                  <a:pt x="997527" y="40575"/>
                </a:cubicBezTo>
                <a:lnTo>
                  <a:pt x="997527" y="40575"/>
                </a:lnTo>
                <a:lnTo>
                  <a:pt x="1097280" y="40575"/>
                </a:lnTo>
                <a:lnTo>
                  <a:pt x="1529542" y="1021477"/>
                </a:lnTo>
                <a:lnTo>
                  <a:pt x="1512916" y="1237608"/>
                </a:lnTo>
                <a:lnTo>
                  <a:pt x="1479665" y="1370612"/>
                </a:lnTo>
                <a:lnTo>
                  <a:pt x="1313411" y="1553492"/>
                </a:lnTo>
                <a:lnTo>
                  <a:pt x="1230283" y="1553492"/>
                </a:lnTo>
                <a:lnTo>
                  <a:pt x="1479665" y="1387237"/>
                </a:lnTo>
                <a:lnTo>
                  <a:pt x="1313411" y="1387237"/>
                </a:lnTo>
                <a:cubicBezTo>
                  <a:pt x="1311706" y="1382689"/>
                  <a:pt x="1266510" y="1231527"/>
                  <a:pt x="1230283" y="1204357"/>
                </a:cubicBezTo>
                <a:cubicBezTo>
                  <a:pt x="1221416" y="1197707"/>
                  <a:pt x="1208116" y="1204357"/>
                  <a:pt x="1197032" y="1204357"/>
                </a:cubicBezTo>
                <a:lnTo>
                  <a:pt x="1197032" y="1204357"/>
                </a:lnTo>
                <a:lnTo>
                  <a:pt x="1113905" y="1121230"/>
                </a:lnTo>
                <a:lnTo>
                  <a:pt x="980902" y="938350"/>
                </a:lnTo>
                <a:lnTo>
                  <a:pt x="964276" y="639092"/>
                </a:lnTo>
                <a:lnTo>
                  <a:pt x="847898" y="472837"/>
                </a:lnTo>
                <a:lnTo>
                  <a:pt x="731520" y="323208"/>
                </a:lnTo>
                <a:lnTo>
                  <a:pt x="581891" y="289957"/>
                </a:lnTo>
                <a:lnTo>
                  <a:pt x="515389" y="389710"/>
                </a:lnTo>
                <a:lnTo>
                  <a:pt x="332509" y="339833"/>
                </a:lnTo>
                <a:lnTo>
                  <a:pt x="182880" y="273332"/>
                </a:lnTo>
                <a:lnTo>
                  <a:pt x="33251" y="289957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標題 1"/>
          <p:cNvSpPr>
            <a:spLocks noGrp="1"/>
          </p:cNvSpPr>
          <p:nvPr>
            <p:ph type="title"/>
          </p:nvPr>
        </p:nvSpPr>
        <p:spPr>
          <a:xfrm>
            <a:off x="1919288" y="333375"/>
            <a:ext cx="5346700" cy="857250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Conversation</a:t>
            </a:r>
            <a:endParaRPr lang="zh-TW" altLang="en-US" smtClean="0">
              <a:ea typeface="新細明體" panose="02020500000000000000" pitchFamily="18" charset="-120"/>
            </a:endParaRPr>
          </a:p>
        </p:txBody>
      </p:sp>
      <p:pic>
        <p:nvPicPr>
          <p:cNvPr id="32771" name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6950" y="2289175"/>
            <a:ext cx="1582738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圓角矩形圖說文字 5"/>
          <p:cNvSpPr/>
          <p:nvPr/>
        </p:nvSpPr>
        <p:spPr>
          <a:xfrm flipH="1">
            <a:off x="2423592" y="3807043"/>
            <a:ext cx="5976664" cy="1278141"/>
          </a:xfrm>
          <a:prstGeom prst="wedgeRoundRectCallout">
            <a:avLst>
              <a:gd name="adj1" fmla="val -56832"/>
              <a:gd name="adj2" fmla="val -79526"/>
              <a:gd name="adj3" fmla="val 16667"/>
            </a:avLst>
          </a:prstGeom>
          <a:ln>
            <a:solidFill>
              <a:srgbClr val="6DD9FF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TW" sz="3200" b="1" dirty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What can I do in America?</a:t>
            </a:r>
            <a:endParaRPr lang="zh-TW" altLang="en-US" sz="3200" b="1" dirty="0">
              <a:solidFill>
                <a:srgbClr val="00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carnival.com/~/media/Images/PreSales/Excursions/Ports_M-Q/PCV/102010/Gallery/xxxwalt-disney-world-magic-kingdom-port-canaveral-orlando-fl-9.ashx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-115888"/>
            <a:ext cx="9299575" cy="697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標題 1"/>
          <p:cNvSpPr txBox="1">
            <a:spLocks/>
          </p:cNvSpPr>
          <p:nvPr/>
        </p:nvSpPr>
        <p:spPr bwMode="auto">
          <a:xfrm>
            <a:off x="1490663" y="0"/>
            <a:ext cx="9366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zh-TW" sz="9600" b="1">
                <a:solidFill>
                  <a:srgbClr val="FF0000"/>
                </a:solidFill>
                <a:ea typeface="微軟正黑體" panose="020B0604030504040204" pitchFamily="34" charset="-120"/>
              </a:rPr>
              <a:t>Disney World</a:t>
            </a:r>
            <a:endParaRPr kumimoji="1" lang="zh-TW" altLang="en-US" sz="4000" b="1">
              <a:solidFill>
                <a:srgbClr val="FF0000"/>
              </a:solidFill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cdn.fansided.com/wp-content/blogs.dir/20/files/2014/10/stephen-curry-jeremy-lin-nba-preseason-golden-state-warriors-los-angeles-lakers9-590x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0538" y="638175"/>
            <a:ext cx="8656637" cy="563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1"/>
          <p:cNvSpPr>
            <a:spLocks noGrp="1"/>
          </p:cNvSpPr>
          <p:nvPr>
            <p:ph type="title"/>
          </p:nvPr>
        </p:nvSpPr>
        <p:spPr>
          <a:xfrm>
            <a:off x="1919288" y="333375"/>
            <a:ext cx="5346700" cy="857250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Conversation</a:t>
            </a:r>
            <a:endParaRPr lang="zh-TW" altLang="en-US" smtClean="0">
              <a:ea typeface="新細明體" panose="02020500000000000000" pitchFamily="18" charset="-120"/>
            </a:endParaRPr>
          </a:p>
        </p:txBody>
      </p:sp>
      <p:pic>
        <p:nvPicPr>
          <p:cNvPr id="36867" name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6950" y="2289175"/>
            <a:ext cx="1582738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圓角矩形圖說文字 5"/>
          <p:cNvSpPr/>
          <p:nvPr/>
        </p:nvSpPr>
        <p:spPr>
          <a:xfrm flipH="1">
            <a:off x="2423592" y="3807043"/>
            <a:ext cx="5976664" cy="1278141"/>
          </a:xfrm>
          <a:prstGeom prst="wedgeRoundRectCallout">
            <a:avLst>
              <a:gd name="adj1" fmla="val -56832"/>
              <a:gd name="adj2" fmla="val -79526"/>
              <a:gd name="adj3" fmla="val 16667"/>
            </a:avLst>
          </a:prstGeom>
          <a:ln>
            <a:solidFill>
              <a:srgbClr val="6DD9FF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TW" sz="3200" b="1" dirty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What can I eat in America?</a:t>
            </a:r>
            <a:endParaRPr lang="zh-TW" altLang="en-US" sz="3200" b="1" dirty="0">
              <a:solidFill>
                <a:srgbClr val="00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zh-TW" smtClean="0">
              <a:ea typeface="新細明體" panose="02020500000000000000" pitchFamily="18" charset="-120"/>
            </a:endParaRPr>
          </a:p>
        </p:txBody>
      </p:sp>
      <p:pic>
        <p:nvPicPr>
          <p:cNvPr id="38915" name="Picture 2" descr="http://worldonline.media.clients.ellingtoncms.com/img/marketplace/products/2011/03/30/AllAmericanFeast_lid_t670.jpg?b3f6a5d7692ccc373d56e40cf708e3fa67d9af9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506413"/>
            <a:ext cx="9144000" cy="621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Introduction</a:t>
            </a:r>
            <a:endParaRPr lang="zh-TW" altLang="en-US" smtClean="0">
              <a:ea typeface="新細明體" panose="02020500000000000000" pitchFamily="18" charset="-120"/>
            </a:endParaRPr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3388" y="1598613"/>
            <a:ext cx="616108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矩形 6"/>
          <p:cNvSpPr>
            <a:spLocks noChangeArrowheads="1"/>
          </p:cNvSpPr>
          <p:nvPr/>
        </p:nvSpPr>
        <p:spPr bwMode="auto">
          <a:xfrm>
            <a:off x="6743700" y="1844675"/>
            <a:ext cx="36449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ea typeface="新細明體" panose="02020500000000000000" pitchFamily="18" charset="-120"/>
              </a:rPr>
              <a:t>Shanshang District is a rural district in central Tainan City. </a:t>
            </a:r>
            <a:endParaRPr lang="zh-TW" altLang="en-US" sz="2800">
              <a:solidFill>
                <a:srgbClr val="FF0000"/>
              </a:solidFill>
              <a:ea typeface="新細明體" panose="02020500000000000000" pitchFamily="18" charset="-120"/>
            </a:endParaRPr>
          </a:p>
        </p:txBody>
      </p:sp>
      <p:sp useBgFill="1">
        <p:nvSpPr>
          <p:cNvPr id="8197" name="動作按鈕: 首頁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3113" y="4089400"/>
            <a:ext cx="1081087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600" smtClean="0">
                <a:ea typeface="新細明體" panose="02020500000000000000" pitchFamily="18" charset="-120"/>
              </a:rPr>
              <a:t>Activity - Information Gap</a:t>
            </a:r>
            <a:endParaRPr lang="zh-TW" altLang="en-US" sz="3600" smtClean="0">
              <a:ea typeface="新細明體" panose="02020500000000000000" pitchFamily="18" charset="-120"/>
            </a:endParaRPr>
          </a:p>
        </p:txBody>
      </p:sp>
      <p:sp>
        <p:nvSpPr>
          <p:cNvPr id="39939" name="內容版面配置區 2"/>
          <p:cNvSpPr txBox="1">
            <a:spLocks/>
          </p:cNvSpPr>
          <p:nvPr/>
        </p:nvSpPr>
        <p:spPr bwMode="gray">
          <a:xfrm>
            <a:off x="1981200" y="3644900"/>
            <a:ext cx="82296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1. I will go to the Pineapple Theme Park by _______.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2. I will go to the Orchid Garden by _______.</a:t>
            </a:r>
            <a:endParaRPr lang="zh-TW" altLang="en-US" sz="2000">
              <a:ea typeface="新細明體" panose="02020500000000000000" pitchFamily="18" charset="-12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3. I will _____ _____ the Water Museum ___ _______.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4. I _____ _____ _____ the _______ _______ ___ _______.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5. ______________________________________________.</a:t>
            </a:r>
            <a:endParaRPr lang="zh-TW" altLang="en-US" sz="2000">
              <a:ea typeface="新細明體" panose="02020500000000000000" pitchFamily="18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3048000" y="2492375"/>
          <a:ext cx="6096000" cy="79375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396875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Word Bank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by  bike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by car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by bus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by taxi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</a:tr>
            </a:tbl>
          </a:graphicData>
        </a:graphic>
      </p:graphicFrame>
      <p:sp>
        <p:nvSpPr>
          <p:cNvPr id="39954" name="內容版面配置區 2"/>
          <p:cNvSpPr>
            <a:spLocks noGrp="1"/>
          </p:cNvSpPr>
          <p:nvPr>
            <p:ph idx="1"/>
          </p:nvPr>
        </p:nvSpPr>
        <p:spPr>
          <a:xfrm>
            <a:off x="2640013" y="1600200"/>
            <a:ext cx="7283450" cy="6048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z="2800" smtClean="0">
                <a:ea typeface="新細明體" panose="02020500000000000000" pitchFamily="18" charset="-120"/>
              </a:rPr>
              <a:t>Writing exercise. Complete the sentences.</a:t>
            </a:r>
          </a:p>
        </p:txBody>
      </p:sp>
      <p:sp useBgFill="1">
        <p:nvSpPr>
          <p:cNvPr id="39955" name="動作按鈕: 首頁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39956" name="Picture 20" descr="C:\Documents and Settings\Lin Yen-Han\Local Settings\Temporary Internet Files\Content.IE5\O10MY2GU\MC900332304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2313" y="1557338"/>
            <a:ext cx="58578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600" smtClean="0">
                <a:ea typeface="新細明體" panose="02020500000000000000" pitchFamily="18" charset="-120"/>
              </a:rPr>
              <a:t>Activity - Information Gap</a:t>
            </a:r>
            <a:endParaRPr lang="zh-TW" altLang="en-US" sz="3600" smtClean="0">
              <a:ea typeface="新細明體" panose="02020500000000000000" pitchFamily="18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992313" y="3789363"/>
          <a:ext cx="8229600" cy="2028825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1475"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Q: How will you go to the ____________________?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Place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Pineapple Theme Park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Orchid Garden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Tan-Ho Temple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Water Museum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farm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Your Friend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A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Transportation</a:t>
                      </a: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3048000" y="2471738"/>
          <a:ext cx="6096000" cy="74295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371475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Word Bank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by  bike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by car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by bus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by taxi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</a:tr>
            </a:tbl>
          </a:graphicData>
        </a:graphic>
      </p:graphicFrame>
      <p:sp>
        <p:nvSpPr>
          <p:cNvPr id="41009" name="內容版面配置區 2"/>
          <p:cNvSpPr txBox="1">
            <a:spLocks/>
          </p:cNvSpPr>
          <p:nvPr/>
        </p:nvSpPr>
        <p:spPr bwMode="gray">
          <a:xfrm>
            <a:off x="2628900" y="1600200"/>
            <a:ext cx="670718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800">
                <a:ea typeface="新細明體" panose="02020500000000000000" pitchFamily="18" charset="-120"/>
              </a:rPr>
              <a:t>Ask your friends and fill in the blanks.</a:t>
            </a:r>
          </a:p>
        </p:txBody>
      </p:sp>
      <p:sp useBgFill="1">
        <p:nvSpPr>
          <p:cNvPr id="41010" name="動作按鈕: 首頁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41011" name="Picture 52" descr="C:\Documents and Settings\Lin Yen-Han\Local Settings\Temporary Internet Files\Content.IE5\R4HNSO6G\MC900339858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7850" y="1557338"/>
            <a:ext cx="79692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20800" y="4486275"/>
            <a:ext cx="10363200" cy="1165225"/>
          </a:xfrm>
        </p:spPr>
        <p:txBody>
          <a:bodyPr/>
          <a:lstStyle/>
          <a:p>
            <a:pPr eaLnBrk="1" hangingPunct="1"/>
            <a:r>
              <a:rPr lang="en-US" altLang="zh-TW" sz="6400" smtClean="0">
                <a:ea typeface="新細明體" panose="02020500000000000000" pitchFamily="18" charset="-120"/>
              </a:rPr>
              <a:t>Thank You!</a:t>
            </a:r>
          </a:p>
        </p:txBody>
      </p:sp>
      <p:sp>
        <p:nvSpPr>
          <p:cNvPr id="41987" name="副標題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圖片 9" descr="Conversati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768350"/>
            <a:ext cx="6192838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圖片 3" descr="MC900424170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825" y="1844675"/>
            <a:ext cx="186055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圖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8388" y="3860800"/>
            <a:ext cx="17113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圓角矩形圖說文字 12"/>
          <p:cNvSpPr/>
          <p:nvPr/>
        </p:nvSpPr>
        <p:spPr>
          <a:xfrm>
            <a:off x="4079776" y="2564905"/>
            <a:ext cx="5904656" cy="1234447"/>
          </a:xfrm>
          <a:prstGeom prst="wedgeRoundRectCallout">
            <a:avLst>
              <a:gd name="adj1" fmla="val -61460"/>
              <a:gd name="adj2" fmla="val -39407"/>
              <a:gd name="adj3" fmla="val 16667"/>
            </a:avLst>
          </a:prstGeom>
          <a:ln>
            <a:solidFill>
              <a:srgbClr val="FF6699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3200" dirty="0">
                <a:solidFill>
                  <a:srgbClr val="000000"/>
                </a:solidFill>
                <a:latin typeface="Comic Sans MS" panose="030F0702030302020204" pitchFamily="66" charset="0"/>
              </a:rPr>
              <a:t>Hello! Where are you from?</a:t>
            </a:r>
          </a:p>
        </p:txBody>
      </p:sp>
      <p:sp>
        <p:nvSpPr>
          <p:cNvPr id="14" name="圓角矩形圖說文字 13"/>
          <p:cNvSpPr/>
          <p:nvPr/>
        </p:nvSpPr>
        <p:spPr>
          <a:xfrm flipH="1">
            <a:off x="3432471" y="5085185"/>
            <a:ext cx="4920543" cy="1289515"/>
          </a:xfrm>
          <a:prstGeom prst="wedgeRoundRectCallout">
            <a:avLst>
              <a:gd name="adj1" fmla="val -55413"/>
              <a:gd name="adj2" fmla="val -72773"/>
              <a:gd name="adj3" fmla="val 16667"/>
            </a:avLst>
          </a:prstGeom>
          <a:ln>
            <a:solidFill>
              <a:srgbClr val="6DD9FF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3200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Hi! I’m from </a:t>
            </a:r>
            <a:r>
              <a:rPr lang="en-US" altLang="zh-TW" sz="320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Shanshang</a:t>
            </a:r>
            <a:r>
              <a:rPr lang="en-US" altLang="zh-TW" sz="3200" b="1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.</a:t>
            </a:r>
            <a:endParaRPr lang="zh-TW" altLang="en-US" sz="3200" b="1">
              <a:solidFill>
                <a:srgbClr val="000000"/>
              </a:solidFill>
              <a:latin typeface="Comic Sans MS" panose="030F0702030302020204" pitchFamily="66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400" smtClean="0">
                <a:ea typeface="新細明體" panose="02020500000000000000" pitchFamily="18" charset="-120"/>
              </a:rPr>
              <a:t>Tan-Ho Temple</a:t>
            </a: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1126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>
              <a:ea typeface="新細明體" panose="02020500000000000000" pitchFamily="18" charset="-120"/>
            </a:endParaRPr>
          </a:p>
        </p:txBody>
      </p:sp>
      <p:sp useBgFill="1">
        <p:nvSpPr>
          <p:cNvPr id="11268" name="動作按鈕: 首頁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11269" name="Picture 4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025" y="231775"/>
            <a:ext cx="12382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2535238" y="5445125"/>
            <a:ext cx="59293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>
                <a:ea typeface="新細明體" panose="02020500000000000000" pitchFamily="18" charset="-120"/>
              </a:rPr>
              <a:t>You can see the </a:t>
            </a:r>
            <a:r>
              <a:rPr lang="en-US" altLang="zh-TW" sz="3000" u="sng">
                <a:ea typeface="新細明體" panose="02020500000000000000" pitchFamily="18" charset="-120"/>
              </a:rPr>
              <a:t>Tan-Ho Temple</a:t>
            </a:r>
            <a:r>
              <a:rPr lang="en-US" altLang="zh-TW" sz="3000">
                <a:ea typeface="新細明體" panose="02020500000000000000" pitchFamily="18" charset="-120"/>
              </a:rPr>
              <a:t>.</a:t>
            </a:r>
            <a:endParaRPr lang="zh-TW" altLang="en-US" sz="3000">
              <a:ea typeface="新細明體" panose="02020500000000000000" pitchFamily="18" charset="-120"/>
            </a:endParaRPr>
          </a:p>
        </p:txBody>
      </p:sp>
      <p:pic>
        <p:nvPicPr>
          <p:cNvPr id="11271" name="Picture 8" descr="http://www.shanshang.gov.tw/images/images/2010_07_09%20044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2175" y="1789113"/>
            <a:ext cx="5300663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smtClean="0">
                <a:ea typeface="新細明體" panose="02020500000000000000" pitchFamily="18" charset="-120"/>
              </a:rPr>
              <a:t>Pineapple Theme Park</a:t>
            </a:r>
            <a:endParaRPr lang="zh-TW" altLang="en-US" sz="4000" smtClean="0">
              <a:ea typeface="新細明體" panose="02020500000000000000" pitchFamily="18" charset="-120"/>
            </a:endParaRPr>
          </a:p>
        </p:txBody>
      </p:sp>
      <p:sp useBgFill="1">
        <p:nvSpPr>
          <p:cNvPr id="12291" name="動作按鈕: 首頁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1703388" y="5445125"/>
            <a:ext cx="70723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>
                <a:ea typeface="新細明體" panose="02020500000000000000" pitchFamily="18" charset="-120"/>
              </a:rPr>
              <a:t>You can see the </a:t>
            </a:r>
            <a:r>
              <a:rPr lang="en-US" altLang="zh-TW" sz="3000" u="sng">
                <a:ea typeface="新細明體" panose="02020500000000000000" pitchFamily="18" charset="-120"/>
              </a:rPr>
              <a:t>Pineapple Theme Park</a:t>
            </a:r>
            <a:r>
              <a:rPr lang="en-US" altLang="zh-TW" sz="3000">
                <a:ea typeface="新細明體" panose="02020500000000000000" pitchFamily="18" charset="-120"/>
              </a:rPr>
              <a:t>.</a:t>
            </a:r>
            <a:endParaRPr lang="zh-TW" altLang="en-US" sz="3000">
              <a:ea typeface="新細明體" panose="02020500000000000000" pitchFamily="18" charset="-120"/>
            </a:endParaRPr>
          </a:p>
        </p:txBody>
      </p:sp>
      <p:pic>
        <p:nvPicPr>
          <p:cNvPr id="12293" name="Picture 4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025" y="231775"/>
            <a:ext cx="12382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8" descr="http://www.shanshang.org.tw/images/C_01_02_10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823" t="2312" r="8627" b="61855"/>
          <a:stretch>
            <a:fillRect/>
          </a:stretch>
        </p:blipFill>
        <p:spPr bwMode="auto">
          <a:xfrm>
            <a:off x="4151313" y="1844675"/>
            <a:ext cx="397192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smtClean="0">
                <a:ea typeface="新細明體" panose="02020500000000000000" pitchFamily="18" charset="-120"/>
              </a:rPr>
              <a:t>Orchid Garden</a:t>
            </a:r>
            <a:endParaRPr lang="zh-TW" altLang="en-US" sz="4000" smtClean="0">
              <a:ea typeface="新細明體" panose="02020500000000000000" pitchFamily="18" charset="-120"/>
            </a:endParaRPr>
          </a:p>
        </p:txBody>
      </p:sp>
      <p:sp useBgFill="1">
        <p:nvSpPr>
          <p:cNvPr id="13315" name="動作按鈕: 首頁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" name="文字方塊 9"/>
          <p:cNvSpPr txBox="1">
            <a:spLocks noChangeArrowheads="1"/>
          </p:cNvSpPr>
          <p:nvPr/>
        </p:nvSpPr>
        <p:spPr bwMode="auto">
          <a:xfrm>
            <a:off x="2063750" y="5445125"/>
            <a:ext cx="79200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>
                <a:ea typeface="新細明體" panose="02020500000000000000" pitchFamily="18" charset="-120"/>
              </a:rPr>
              <a:t>You can see the </a:t>
            </a:r>
            <a:r>
              <a:rPr lang="en-US" altLang="zh-TW" sz="3000" u="sng">
                <a:ea typeface="新細明體" panose="02020500000000000000" pitchFamily="18" charset="-120"/>
              </a:rPr>
              <a:t>Orchid Garden</a:t>
            </a:r>
            <a:r>
              <a:rPr lang="en-US" altLang="zh-TW" sz="3000">
                <a:ea typeface="新細明體" panose="02020500000000000000" pitchFamily="18" charset="-120"/>
              </a:rPr>
              <a:t>.</a:t>
            </a:r>
            <a:endParaRPr lang="zh-TW" altLang="en-US" sz="3000">
              <a:ea typeface="新細明體" panose="02020500000000000000" pitchFamily="18" charset="-120"/>
            </a:endParaRPr>
          </a:p>
        </p:txBody>
      </p:sp>
      <p:pic>
        <p:nvPicPr>
          <p:cNvPr id="13317" name="Picture 4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025" y="231775"/>
            <a:ext cx="12382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1" descr="http://www.shanshang.gov.tw/images/images/%E8%98%AD%E7%A7%91%E6%A4%8D%E7%89%A9%E5%9C%9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9513" y="1844675"/>
            <a:ext cx="4745037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>
          <a:xfrm>
            <a:off x="1631950" y="258763"/>
            <a:ext cx="6878638" cy="944562"/>
          </a:xfrm>
        </p:spPr>
        <p:txBody>
          <a:bodyPr/>
          <a:lstStyle/>
          <a:p>
            <a:r>
              <a:rPr lang="en-US" altLang="zh-TW" sz="4000" smtClean="0">
                <a:ea typeface="新細明體" panose="02020500000000000000" pitchFamily="18" charset="-120"/>
              </a:rPr>
              <a:t>Water Museum</a:t>
            </a:r>
            <a:endParaRPr lang="zh-TW" altLang="en-US" sz="4000" smtClean="0">
              <a:ea typeface="新細明體" panose="02020500000000000000" pitchFamily="18" charset="-120"/>
            </a:endParaRPr>
          </a:p>
        </p:txBody>
      </p:sp>
      <p:sp useBgFill="1">
        <p:nvSpPr>
          <p:cNvPr id="14339" name="動作按鈕: 首頁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" name="文字方塊 9"/>
          <p:cNvSpPr txBox="1">
            <a:spLocks noChangeArrowheads="1"/>
          </p:cNvSpPr>
          <p:nvPr/>
        </p:nvSpPr>
        <p:spPr bwMode="auto">
          <a:xfrm>
            <a:off x="2279650" y="5445125"/>
            <a:ext cx="79200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>
                <a:ea typeface="新細明體" panose="02020500000000000000" pitchFamily="18" charset="-120"/>
              </a:rPr>
              <a:t>You can see the </a:t>
            </a:r>
            <a:r>
              <a:rPr lang="en-US" altLang="zh-TW" sz="3000" u="sng">
                <a:ea typeface="新細明體" panose="02020500000000000000" pitchFamily="18" charset="-120"/>
              </a:rPr>
              <a:t>Water Museum</a:t>
            </a:r>
            <a:r>
              <a:rPr lang="en-US" altLang="zh-TW" sz="3000">
                <a:ea typeface="新細明體" panose="02020500000000000000" pitchFamily="18" charset="-120"/>
              </a:rPr>
              <a:t>.</a:t>
            </a:r>
            <a:endParaRPr lang="zh-TW" altLang="en-US" sz="3000">
              <a:ea typeface="新細明體" panose="02020500000000000000" pitchFamily="18" charset="-120"/>
            </a:endParaRPr>
          </a:p>
        </p:txBody>
      </p:sp>
      <p:pic>
        <p:nvPicPr>
          <p:cNvPr id="14341" name="Picture 4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025" y="231775"/>
            <a:ext cx="12382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0" descr="http://www.shanshang.org.tw/images/C_01_06_10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823" t="1663" r="9589" b="77545"/>
          <a:stretch>
            <a:fillRect/>
          </a:stretch>
        </p:blipFill>
        <p:spPr bwMode="auto">
          <a:xfrm>
            <a:off x="3719513" y="1844675"/>
            <a:ext cx="4795837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圖片 9" descr="Conversati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7400" y="803275"/>
            <a:ext cx="5684838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圖片 3" descr="MC900424170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825" y="1700213"/>
            <a:ext cx="177482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圖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0888" y="3951288"/>
            <a:ext cx="1560512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圓角矩形圖說文字 11"/>
          <p:cNvSpPr/>
          <p:nvPr/>
        </p:nvSpPr>
        <p:spPr>
          <a:xfrm>
            <a:off x="4007768" y="2228012"/>
            <a:ext cx="6192688" cy="1365050"/>
          </a:xfrm>
          <a:prstGeom prst="wedgeRoundRectCallout">
            <a:avLst>
              <a:gd name="adj1" fmla="val -60037"/>
              <a:gd name="adj2" fmla="val -29715"/>
              <a:gd name="adj3" fmla="val 16667"/>
            </a:avLst>
          </a:prstGeom>
          <a:ln>
            <a:solidFill>
              <a:srgbClr val="FF6699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3200" dirty="0">
                <a:solidFill>
                  <a:srgbClr val="000000"/>
                </a:solidFill>
                <a:latin typeface="Comic Sans MS" panose="030F0702030302020204" pitchFamily="66" charset="0"/>
              </a:rPr>
              <a:t>What can I do in </a:t>
            </a:r>
            <a:r>
              <a:rPr kumimoji="0" lang="en-US" altLang="zh-TW" sz="32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Shanshang</a:t>
            </a:r>
            <a:r>
              <a:rPr kumimoji="0" lang="en-US" altLang="zh-TW" sz="3200" dirty="0">
                <a:solidFill>
                  <a:srgbClr val="000000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3" name="圓角矩形圖說文字 12"/>
          <p:cNvSpPr/>
          <p:nvPr/>
        </p:nvSpPr>
        <p:spPr>
          <a:xfrm flipH="1">
            <a:off x="2423592" y="4797152"/>
            <a:ext cx="5103305" cy="1224136"/>
          </a:xfrm>
          <a:prstGeom prst="wedgeRoundRectCallout">
            <a:avLst>
              <a:gd name="adj1" fmla="val -68655"/>
              <a:gd name="adj2" fmla="val -25201"/>
              <a:gd name="adj3" fmla="val 16667"/>
            </a:avLst>
          </a:prstGeom>
          <a:ln>
            <a:solidFill>
              <a:srgbClr val="6DD9FF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TW" sz="3200" dirty="0" smtClean="0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You can see _______</a:t>
            </a:r>
            <a:r>
              <a:rPr lang="en-US" altLang="zh-TW" sz="32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.</a:t>
            </a:r>
            <a:endParaRPr lang="zh-TW" altLang="en-US" sz="3200" b="1" dirty="0" smtClean="0">
              <a:solidFill>
                <a:srgbClr val="000000"/>
              </a:solidFill>
              <a:latin typeface="Comic Sans MS" panose="030F0702030302020204" pitchFamily="66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_2">
  <a:themeElements>
    <a:clrScheme name="Default Design 1">
      <a:dk1>
        <a:srgbClr val="000000"/>
      </a:dk1>
      <a:lt1>
        <a:srgbClr val="FFFFFF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FFFFF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FFFFF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6699"/>
        </a:dk2>
        <a:lt2>
          <a:srgbClr val="808080"/>
        </a:lt2>
        <a:accent1>
          <a:srgbClr val="78ABDA"/>
        </a:accent1>
        <a:accent2>
          <a:srgbClr val="8BD1C4"/>
        </a:accent2>
        <a:accent3>
          <a:srgbClr val="FFFFFF"/>
        </a:accent3>
        <a:accent4>
          <a:srgbClr val="000000"/>
        </a:accent4>
        <a:accent5>
          <a:srgbClr val="BED2EA"/>
        </a:accent5>
        <a:accent6>
          <a:srgbClr val="7DBDB1"/>
        </a:accent6>
        <a:hlink>
          <a:srgbClr val="89D278"/>
        </a:hlink>
        <a:folHlink>
          <a:srgbClr val="CEC0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5C1767"/>
        </a:dk2>
        <a:lt2>
          <a:srgbClr val="808080"/>
        </a:lt2>
        <a:accent1>
          <a:srgbClr val="D87AA5"/>
        </a:accent1>
        <a:accent2>
          <a:srgbClr val="AC8CD0"/>
        </a:accent2>
        <a:accent3>
          <a:srgbClr val="FFFFFF"/>
        </a:accent3>
        <a:accent4>
          <a:srgbClr val="000000"/>
        </a:accent4>
        <a:accent5>
          <a:srgbClr val="E9BECF"/>
        </a:accent5>
        <a:accent6>
          <a:srgbClr val="9B7EBC"/>
        </a:accent6>
        <a:hlink>
          <a:srgbClr val="DA7F70"/>
        </a:hlink>
        <a:folHlink>
          <a:srgbClr val="85A3D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g_2</Template>
  <TotalTime>1747</TotalTime>
  <Words>381</Words>
  <Application>Microsoft Office PowerPoint</Application>
  <PresentationFormat>寬螢幕</PresentationFormat>
  <Paragraphs>95</Paragraphs>
  <Slides>32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42" baseType="lpstr">
      <vt:lpstr>Arial</vt:lpstr>
      <vt:lpstr>Comic Sans MS</vt:lpstr>
      <vt:lpstr>新細明體</vt:lpstr>
      <vt:lpstr>Times New Roman</vt:lpstr>
      <vt:lpstr>The Interzone</vt:lpstr>
      <vt:lpstr>微軟正黑體</vt:lpstr>
      <vt:lpstr>Arial Unicode MS</vt:lpstr>
      <vt:lpstr>Cambria Math</vt:lpstr>
      <vt:lpstr>Calibri</vt:lpstr>
      <vt:lpstr>g_2</vt:lpstr>
      <vt:lpstr>Shanshang District</vt:lpstr>
      <vt:lpstr>Contents</vt:lpstr>
      <vt:lpstr>Introduction</vt:lpstr>
      <vt:lpstr>PowerPoint 簡報</vt:lpstr>
      <vt:lpstr>Tan-Ho Temple</vt:lpstr>
      <vt:lpstr>Pineapple Theme Park</vt:lpstr>
      <vt:lpstr>Orchid Garden</vt:lpstr>
      <vt:lpstr>Water Museum</vt:lpstr>
      <vt:lpstr>PowerPoint 簡報</vt:lpstr>
      <vt:lpstr>by car</vt:lpstr>
      <vt:lpstr>by bike</vt:lpstr>
      <vt:lpstr>by bus</vt:lpstr>
      <vt:lpstr>by taxi</vt:lpstr>
      <vt:lpstr>PowerPoint 簡報</vt:lpstr>
      <vt:lpstr>ice pops</vt:lpstr>
      <vt:lpstr>pineapple</vt:lpstr>
      <vt:lpstr>papayas</vt:lpstr>
      <vt:lpstr>PowerPoint 簡報</vt:lpstr>
      <vt:lpstr>Vocabulary</vt:lpstr>
      <vt:lpstr>PowerPoint 簡報</vt:lpstr>
      <vt:lpstr>PowerPoint 簡報</vt:lpstr>
      <vt:lpstr>PowerPoint 簡報</vt:lpstr>
      <vt:lpstr>Conversation</vt:lpstr>
      <vt:lpstr>PowerPoint 簡報</vt:lpstr>
      <vt:lpstr>Conversation</vt:lpstr>
      <vt:lpstr>PowerPoint 簡報</vt:lpstr>
      <vt:lpstr>PowerPoint 簡報</vt:lpstr>
      <vt:lpstr>Conversation</vt:lpstr>
      <vt:lpstr>PowerPoint 簡報</vt:lpstr>
      <vt:lpstr>Activity - Information Gap</vt:lpstr>
      <vt:lpstr>Activity - Information Gap</vt:lpstr>
      <vt:lpstr>Thank You!</vt:lpstr>
    </vt:vector>
  </TitlesOfParts>
  <Company>Acer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Hannah</dc:creator>
  <cp:lastModifiedBy>user</cp:lastModifiedBy>
  <cp:revision>166</cp:revision>
  <dcterms:created xsi:type="dcterms:W3CDTF">2014-01-22T02:17:53Z</dcterms:created>
  <dcterms:modified xsi:type="dcterms:W3CDTF">2015-09-07T02:03:35Z</dcterms:modified>
</cp:coreProperties>
</file>