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88" r:id="rId4"/>
    <p:sldId id="348" r:id="rId5"/>
    <p:sldId id="295" r:id="rId6"/>
    <p:sldId id="323" r:id="rId7"/>
    <p:sldId id="326" r:id="rId8"/>
    <p:sldId id="332" r:id="rId9"/>
    <p:sldId id="349" r:id="rId10"/>
    <p:sldId id="301" r:id="rId11"/>
    <p:sldId id="322" r:id="rId12"/>
    <p:sldId id="321" r:id="rId13"/>
    <p:sldId id="306" r:id="rId14"/>
    <p:sldId id="350" r:id="rId15"/>
    <p:sldId id="290" r:id="rId16"/>
    <p:sldId id="324" r:id="rId17"/>
    <p:sldId id="328" r:id="rId18"/>
    <p:sldId id="351" r:id="rId19"/>
    <p:sldId id="327" r:id="rId20"/>
    <p:sldId id="352" r:id="rId21"/>
    <p:sldId id="353" r:id="rId22"/>
    <p:sldId id="354" r:id="rId23"/>
    <p:sldId id="337" r:id="rId24"/>
    <p:sldId id="338" r:id="rId25"/>
    <p:sldId id="355" r:id="rId26"/>
    <p:sldId id="340" r:id="rId27"/>
    <p:sldId id="341" r:id="rId28"/>
    <p:sldId id="356" r:id="rId29"/>
    <p:sldId id="343" r:id="rId30"/>
    <p:sldId id="305" r:id="rId31"/>
    <p:sldId id="308" r:id="rId32"/>
    <p:sldId id="333" r:id="rId33"/>
  </p:sldIdLst>
  <p:sldSz cx="12192000" cy="6858000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FF33"/>
    <a:srgbClr val="99FF66"/>
    <a:srgbClr val="F3F3F3"/>
    <a:srgbClr val="EAEAEA"/>
    <a:srgbClr val="DDDDDD"/>
    <a:srgbClr val="0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525" autoAdjust="0"/>
  </p:normalViewPr>
  <p:slideViewPr>
    <p:cSldViewPr>
      <p:cViewPr varScale="1">
        <p:scale>
          <a:sx n="120" d="100"/>
          <a:sy n="120" d="100"/>
        </p:scale>
        <p:origin x="15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48912F5-C66F-4D06-AD5C-52FD516062D5}" type="datetimeFigureOut">
              <a:rPr lang="zh-TW" altLang="en-US"/>
              <a:pPr>
                <a:defRPr/>
              </a:pPr>
              <a:t>2015/9/7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5F38BF-E4AF-4E76-8746-6B29EADFF7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837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0738A3-A315-40CE-AA8C-E1C9535661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6692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>
                <a:latin typeface="Arial" panose="020B0604020202020204" pitchFamily="34" charset="0"/>
              </a:rPr>
              <a:t>聽說讀寫都有在裡面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82A862-E2FD-4D2A-8223-48286324DBDC}" type="slidenum">
              <a:rPr lang="en-US" altLang="zh-TW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1029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1A69F1-A965-41B2-8F87-848A8E34A294}" type="slidenum">
              <a:rPr lang="en-US" altLang="zh-TW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321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6DB73F-C1E6-4C7D-8A69-D032C13CEEA6}" type="slidenum">
              <a:rPr lang="zh-TW" altLang="en-US">
                <a:latin typeface="Calibri" panose="020F0502020204030204" pitchFamily="34" charset="0"/>
              </a:rPr>
              <a:pPr/>
              <a:t>23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6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AA6822-3807-4608-A41B-F0F0BE253FC5}" type="slidenum">
              <a:rPr lang="zh-TW" altLang="en-US">
                <a:latin typeface="Calibri" panose="020F0502020204030204" pitchFamily="34" charset="0"/>
              </a:rPr>
              <a:pPr/>
              <a:t>25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89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Yes, </a:t>
            </a:r>
            <a:r>
              <a:rPr lang="en-US" altLang="zh-TW" b="1" smtClean="0">
                <a:solidFill>
                  <a:srgbClr val="FF9900"/>
                </a:solidFill>
                <a:latin typeface="Cambria Math" panose="02040503050406030204" pitchFamily="18" charset="0"/>
              </a:rPr>
              <a:t>I</a:t>
            </a:r>
            <a:r>
              <a:rPr lang="en-US" altLang="zh-TW" b="1" smtClean="0">
                <a:solidFill>
                  <a:srgbClr val="FF99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want to have a day tour.</a:t>
            </a:r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1D8027-286F-4344-BA78-E22A46503258}" type="slidenum">
              <a:rPr lang="zh-TW" altLang="en-US">
                <a:latin typeface="Calibri" panose="020F0502020204030204" pitchFamily="34" charset="0"/>
              </a:rPr>
              <a:pPr/>
              <a:t>28</a:t>
            </a:fld>
            <a:endParaRPr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88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/>
          <p:cNvSpPr>
            <a:spLocks/>
          </p:cNvSpPr>
          <p:nvPr userDrawn="1"/>
        </p:nvSpPr>
        <p:spPr bwMode="gray">
          <a:xfrm>
            <a:off x="4316413" y="2393950"/>
            <a:ext cx="363378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Freeform 30"/>
          <p:cNvSpPr>
            <a:spLocks/>
          </p:cNvSpPr>
          <p:nvPr/>
        </p:nvSpPr>
        <p:spPr bwMode="gray">
          <a:xfrm>
            <a:off x="427038" y="4437063"/>
            <a:ext cx="3644900" cy="1811337"/>
          </a:xfrm>
          <a:custGeom>
            <a:avLst/>
            <a:gdLst>
              <a:gd name="T0" fmla="*/ 67990585 w 1712"/>
              <a:gd name="T1" fmla="*/ 158185306 h 1134"/>
              <a:gd name="T2" fmla="*/ 448744248 w 1712"/>
              <a:gd name="T3" fmla="*/ 51027312 h 1134"/>
              <a:gd name="T4" fmla="*/ 1380229101 w 1712"/>
              <a:gd name="T5" fmla="*/ 81644338 h 1134"/>
              <a:gd name="T6" fmla="*/ 2147483646 w 1712"/>
              <a:gd name="T7" fmla="*/ 20410286 h 1134"/>
              <a:gd name="T8" fmla="*/ 2147483646 w 1712"/>
              <a:gd name="T9" fmla="*/ 66335825 h 1134"/>
              <a:gd name="T10" fmla="*/ 2147483646 w 1712"/>
              <a:gd name="T11" fmla="*/ 76540968 h 1134"/>
              <a:gd name="T12" fmla="*/ 2147483646 w 1712"/>
              <a:gd name="T13" fmla="*/ 15308513 h 1134"/>
              <a:gd name="T14" fmla="*/ 2147483646 w 1712"/>
              <a:gd name="T15" fmla="*/ 45923942 h 1134"/>
              <a:gd name="T16" fmla="*/ 2147483646 w 1712"/>
              <a:gd name="T17" fmla="*/ 306163872 h 1134"/>
              <a:gd name="T18" fmla="*/ 2147483646 w 1712"/>
              <a:gd name="T19" fmla="*/ 862360934 h 1134"/>
              <a:gd name="T20" fmla="*/ 2147483646 w 1712"/>
              <a:gd name="T21" fmla="*/ 1913522603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71754642 w 1712"/>
              <a:gd name="T35" fmla="*/ 2147483646 h 1134"/>
              <a:gd name="T36" fmla="*/ 1169455094 w 1712"/>
              <a:gd name="T37" fmla="*/ 2147483646 h 1134"/>
              <a:gd name="T38" fmla="*/ 217572001 w 1712"/>
              <a:gd name="T39" fmla="*/ 2147483646 h 1134"/>
              <a:gd name="T40" fmla="*/ 27196234 w 1712"/>
              <a:gd name="T41" fmla="*/ 2147483646 h 1134"/>
              <a:gd name="T42" fmla="*/ 54392468 w 1712"/>
              <a:gd name="T43" fmla="*/ 2147483646 h 1134"/>
              <a:gd name="T44" fmla="*/ 54392468 w 1712"/>
              <a:gd name="T45" fmla="*/ 1403249483 h 1134"/>
              <a:gd name="T46" fmla="*/ 6800123 w 1712"/>
              <a:gd name="T47" fmla="*/ 979724071 h 1134"/>
              <a:gd name="T48" fmla="*/ 47594474 w 1712"/>
              <a:gd name="T49" fmla="*/ 566402205 h 1134"/>
              <a:gd name="T50" fmla="*/ 67990585 w 1712"/>
              <a:gd name="T51" fmla="*/ 15818530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" name="Freeform 28"/>
          <p:cNvSpPr>
            <a:spLocks/>
          </p:cNvSpPr>
          <p:nvPr/>
        </p:nvSpPr>
        <p:spPr bwMode="gray">
          <a:xfrm>
            <a:off x="419100" y="373063"/>
            <a:ext cx="3643313" cy="1809750"/>
          </a:xfrm>
          <a:custGeom>
            <a:avLst/>
            <a:gdLst>
              <a:gd name="T0" fmla="*/ 67912814 w 1712"/>
              <a:gd name="T1" fmla="*/ 157907869 h 1134"/>
              <a:gd name="T2" fmla="*/ 448224144 w 1712"/>
              <a:gd name="T3" fmla="*/ 50937919 h 1134"/>
              <a:gd name="T4" fmla="*/ 1378625648 w 1712"/>
              <a:gd name="T5" fmla="*/ 81500990 h 1134"/>
              <a:gd name="T6" fmla="*/ 2147483646 w 1712"/>
              <a:gd name="T7" fmla="*/ 20374849 h 1134"/>
              <a:gd name="T8" fmla="*/ 2147483646 w 1712"/>
              <a:gd name="T9" fmla="*/ 66218657 h 1134"/>
              <a:gd name="T10" fmla="*/ 2147483646 w 1712"/>
              <a:gd name="T11" fmla="*/ 76406879 h 1134"/>
              <a:gd name="T12" fmla="*/ 2147483646 w 1712"/>
              <a:gd name="T13" fmla="*/ 15280737 h 1134"/>
              <a:gd name="T14" fmla="*/ 2147483646 w 1712"/>
              <a:gd name="T15" fmla="*/ 45843808 h 1134"/>
              <a:gd name="T16" fmla="*/ 2147483646 w 1712"/>
              <a:gd name="T17" fmla="*/ 305627516 h 1134"/>
              <a:gd name="T18" fmla="*/ 2147483646 w 1712"/>
              <a:gd name="T19" fmla="*/ 860850517 h 1134"/>
              <a:gd name="T20" fmla="*/ 2147483646 w 1712"/>
              <a:gd name="T21" fmla="*/ 1910171974 h 1134"/>
              <a:gd name="T22" fmla="*/ 2147483646 w 1712"/>
              <a:gd name="T23" fmla="*/ 2147483646 h 1134"/>
              <a:gd name="T24" fmla="*/ 2147483646 w 1712"/>
              <a:gd name="T25" fmla="*/ 2147483646 h 1134"/>
              <a:gd name="T26" fmla="*/ 2147483646 w 1712"/>
              <a:gd name="T27" fmla="*/ 2147483646 h 1134"/>
              <a:gd name="T28" fmla="*/ 2147483646 w 1712"/>
              <a:gd name="T29" fmla="*/ 2147483646 h 1134"/>
              <a:gd name="T30" fmla="*/ 2147483646 w 1712"/>
              <a:gd name="T31" fmla="*/ 2147483646 h 1134"/>
              <a:gd name="T32" fmla="*/ 2147483646 w 1712"/>
              <a:gd name="T33" fmla="*/ 2147483646 h 1134"/>
              <a:gd name="T34" fmla="*/ 1969467340 w 1712"/>
              <a:gd name="T35" fmla="*/ 2147483646 h 1134"/>
              <a:gd name="T36" fmla="*/ 1168097415 w 1712"/>
              <a:gd name="T37" fmla="*/ 2147483646 h 1134"/>
              <a:gd name="T38" fmla="*/ 217320152 w 1712"/>
              <a:gd name="T39" fmla="*/ 2147483646 h 1134"/>
              <a:gd name="T40" fmla="*/ 27165551 w 1712"/>
              <a:gd name="T41" fmla="*/ 2147483646 h 1134"/>
              <a:gd name="T42" fmla="*/ 54331102 w 1712"/>
              <a:gd name="T43" fmla="*/ 2147483646 h 1134"/>
              <a:gd name="T44" fmla="*/ 54331102 w 1712"/>
              <a:gd name="T45" fmla="*/ 1400792781 h 1134"/>
              <a:gd name="T46" fmla="*/ 6791920 w 1712"/>
              <a:gd name="T47" fmla="*/ 978007093 h 1134"/>
              <a:gd name="T48" fmla="*/ 47539182 w 1712"/>
              <a:gd name="T49" fmla="*/ 565411224 h 1134"/>
              <a:gd name="T50" fmla="*/ 67912814 w 1712"/>
              <a:gd name="T51" fmla="*/ 15790786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gray"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404813"/>
            <a:ext cx="37068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00" y="404813"/>
            <a:ext cx="3668713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3713" y="407988"/>
            <a:ext cx="374332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2420938"/>
            <a:ext cx="3613150" cy="18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486276"/>
            <a:ext cx="10363200" cy="1165225"/>
          </a:xfrm>
        </p:spPr>
        <p:txBody>
          <a:bodyPr/>
          <a:lstStyle>
            <a:lvl1pPr algn="r">
              <a:defRPr sz="4800">
                <a:latin typeface="Comic Sans MS" pitchFamily="66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08725"/>
            <a:ext cx="2844800" cy="257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396516-93D6-4794-B231-E9ED07613D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535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5B66-F9A0-4F5A-88E6-F9196E1D63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672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0733" y="284163"/>
            <a:ext cx="2751667" cy="584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71501" y="284163"/>
            <a:ext cx="8056033" cy="5842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8567-3A28-4E1F-8B40-3AEEDDC133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196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5580-84F7-48DA-B17E-CACD4444C1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76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9EC2-9DCB-4CB5-905C-B021FA014E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494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428E-DE46-4B12-A316-A121959021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4420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501" y="284163"/>
            <a:ext cx="8978900" cy="9445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 </a:t>
            </a:r>
            <a:r>
              <a:rPr lang="en-US" altLang="zh-TW" noProof="0" smtClean="0"/>
              <a:t>SmartArt </a:t>
            </a:r>
            <a:r>
              <a:rPr lang="zh-TW" altLang="en-US" noProof="0" smtClean="0"/>
              <a:t>圖形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762E2-D591-421F-B574-AFD8629615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77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A105-2A94-4DE2-8797-C9C9997D10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206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C2BA-A646-4642-A112-89C2F1938B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622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38075-2B3B-4A9F-B76E-D20C95EB6B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84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979C-B703-4434-8094-EB1EC19D8B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77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7923-D718-4DDA-8FBC-7E69ABA1E3C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77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1A9E-FAE5-44D2-8BBC-4B3B56D3AD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184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CD0B-1450-4B0C-8EA4-DD3CFFD1DD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406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8F3ED-01FC-4690-B294-D0ED37904B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708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7"/>
          <p:cNvSpPr>
            <a:spLocks/>
          </p:cNvSpPr>
          <p:nvPr/>
        </p:nvSpPr>
        <p:spPr bwMode="gray">
          <a:xfrm>
            <a:off x="0" y="1412875"/>
            <a:ext cx="12192000" cy="5445125"/>
          </a:xfrm>
          <a:custGeom>
            <a:avLst/>
            <a:gdLst>
              <a:gd name="T0" fmla="*/ 2147483646 w 5574"/>
              <a:gd name="T1" fmla="*/ 2147483646 h 4104"/>
              <a:gd name="T2" fmla="*/ 2147483646 w 5574"/>
              <a:gd name="T3" fmla="*/ 42248810 h 4104"/>
              <a:gd name="T4" fmla="*/ 2147483646 w 5574"/>
              <a:gd name="T5" fmla="*/ 42248810 h 4104"/>
              <a:gd name="T6" fmla="*/ 2147483646 w 5574"/>
              <a:gd name="T7" fmla="*/ 42248810 h 4104"/>
              <a:gd name="T8" fmla="*/ 516701072 w 5574"/>
              <a:gd name="T9" fmla="*/ 73935085 h 4104"/>
              <a:gd name="T10" fmla="*/ 57412202 w 5574"/>
              <a:gd name="T11" fmla="*/ 355592933 h 4104"/>
              <a:gd name="T12" fmla="*/ 57412202 w 5574"/>
              <a:gd name="T13" fmla="*/ 1469898491 h 4104"/>
              <a:gd name="T14" fmla="*/ 43059152 w 5574"/>
              <a:gd name="T15" fmla="*/ 2147483646 h 4104"/>
              <a:gd name="T16" fmla="*/ 21529576 w 5574"/>
              <a:gd name="T17" fmla="*/ 2147483646 h 4104"/>
              <a:gd name="T18" fmla="*/ 2147483646 w 5574"/>
              <a:gd name="T19" fmla="*/ 2147483646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ED117FB-1F7A-452E-8CD8-3047680351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圓角矩形 25"/>
          <p:cNvSpPr>
            <a:spLocks noChangeArrowheads="1"/>
          </p:cNvSpPr>
          <p:nvPr userDrawn="1"/>
        </p:nvSpPr>
        <p:spPr bwMode="auto">
          <a:xfrm>
            <a:off x="87313" y="195263"/>
            <a:ext cx="8985250" cy="1079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258763"/>
            <a:ext cx="89789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3" name="圓角矩形 26"/>
          <p:cNvSpPr>
            <a:spLocks noChangeArrowheads="1"/>
          </p:cNvSpPr>
          <p:nvPr userDrawn="1"/>
        </p:nvSpPr>
        <p:spPr bwMode="auto">
          <a:xfrm>
            <a:off x="9150350" y="188913"/>
            <a:ext cx="1441450" cy="10795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34" name="圓角矩形 27"/>
          <p:cNvSpPr>
            <a:spLocks noChangeArrowheads="1"/>
          </p:cNvSpPr>
          <p:nvPr userDrawn="1"/>
        </p:nvSpPr>
        <p:spPr bwMode="auto">
          <a:xfrm>
            <a:off x="10669588" y="188913"/>
            <a:ext cx="1439862" cy="10795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19.x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5.jpeg"/><Relationship Id="rId18" Type="http://schemas.openxmlformats.org/officeDocument/2006/relationships/slide" Target="slide16.xml"/><Relationship Id="rId3" Type="http://schemas.openxmlformats.org/officeDocument/2006/relationships/image" Target="../media/image17.wmf"/><Relationship Id="rId21" Type="http://schemas.openxmlformats.org/officeDocument/2006/relationships/image" Target="../media/image29.jpeg"/><Relationship Id="rId7" Type="http://schemas.openxmlformats.org/officeDocument/2006/relationships/slide" Target="slide13.xml"/><Relationship Id="rId12" Type="http://schemas.openxmlformats.org/officeDocument/2006/relationships/slide" Target="slide7.xml"/><Relationship Id="rId17" Type="http://schemas.openxmlformats.org/officeDocument/2006/relationships/image" Target="../media/image27.jpeg"/><Relationship Id="rId25" Type="http://schemas.openxmlformats.org/officeDocument/2006/relationships/image" Target="../media/image31.jpeg"/><Relationship Id="rId2" Type="http://schemas.openxmlformats.org/officeDocument/2006/relationships/slide" Target="slide11.xml"/><Relationship Id="rId16" Type="http://schemas.openxmlformats.org/officeDocument/2006/relationships/slide" Target="slide17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slide" Target="slide2.xml"/><Relationship Id="rId24" Type="http://schemas.openxmlformats.org/officeDocument/2006/relationships/slide" Target="slide15.xml"/><Relationship Id="rId5" Type="http://schemas.openxmlformats.org/officeDocument/2006/relationships/slide" Target="slide12.xml"/><Relationship Id="rId15" Type="http://schemas.openxmlformats.org/officeDocument/2006/relationships/image" Target="../media/image26.jpeg"/><Relationship Id="rId23" Type="http://schemas.openxmlformats.org/officeDocument/2006/relationships/image" Target="../media/image30.png"/><Relationship Id="rId10" Type="http://schemas.openxmlformats.org/officeDocument/2006/relationships/image" Target="../media/image16.wmf"/><Relationship Id="rId19" Type="http://schemas.openxmlformats.org/officeDocument/2006/relationships/image" Target="../media/image28.jpeg"/><Relationship Id="rId4" Type="http://schemas.openxmlformats.org/officeDocument/2006/relationships/image" Target="../media/image18.wmf"/><Relationship Id="rId9" Type="http://schemas.openxmlformats.org/officeDocument/2006/relationships/slide" Target="slide10.xml"/><Relationship Id="rId14" Type="http://schemas.openxmlformats.org/officeDocument/2006/relationships/slide" Target="slide5.xml"/><Relationship Id="rId22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15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m.tw/url?sa=i&amp;source=images&amp;cd=&amp;cad=rja&amp;uact=8&amp;docid=Qs-UnbdRgWDhYM&amp;tbnid=5jcZKBInM0_fdM:&amp;ved=0CAgQjRw&amp;url=http%3A%2F%2Fwww.myexperttravel.com%2Fusmap.html&amp;ei=kZYSVKrZOdXf8AXjtILADA&amp;psig=AFQjCNHRo-LanXdK6KZ2g0xQb3N3dRZaTA&amp;ust=1410590738027086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m.tw/url?sa=i&amp;source=images&amp;cd=&amp;cad=rja&amp;uact=8&amp;docid=Gw4cLXqASWU1xM&amp;tbnid=UlvySfB9VREEfM&amp;ved=0CAgQjRw&amp;url=http%3A%2F%2Fwww.carnival.com%2FActivities%2FExcursion%2F102010&amp;ei=7pcSVJrALYSm8AXo1YDwBA&amp;psig=AFQjCNFNPFmRSMal14buL1csGWUN0vjo9A&amp;ust=1410591086849790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4619625"/>
            <a:ext cx="7772400" cy="1165225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Sinhua District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951538" y="5661025"/>
            <a:ext cx="4014787" cy="701675"/>
          </a:xfrm>
        </p:spPr>
        <p:txBody>
          <a:bodyPr/>
          <a:lstStyle/>
          <a:p>
            <a:pPr eaLnBrk="1" hangingPunct="1"/>
            <a:r>
              <a:rPr lang="zh-TW" altLang="en-US" sz="4000" smtClean="0">
                <a:ea typeface="新細明體" panose="02020500000000000000" pitchFamily="18" charset="-120"/>
              </a:rPr>
              <a:t>新化區</a:t>
            </a:r>
            <a:endParaRPr lang="en-US" altLang="zh-TW" sz="400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by car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6388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6389" name="Picture 11" descr="C:\Documents and Settings\Lin Yen-Han\Local Settings\Temporary Internet Files\Content.IE5\TIWVL98G\MC90008946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844675"/>
            <a:ext cx="4019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3935413" y="5445125"/>
            <a:ext cx="42100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car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6391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bike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741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17412" name="群組 8"/>
          <p:cNvGrpSpPr>
            <a:grpSpLocks/>
          </p:cNvGrpSpPr>
          <p:nvPr/>
        </p:nvGrpSpPr>
        <p:grpSpPr bwMode="auto">
          <a:xfrm>
            <a:off x="4440238" y="1700213"/>
            <a:ext cx="2957512" cy="3527425"/>
            <a:chOff x="2916238" y="2349500"/>
            <a:chExt cx="2957512" cy="3527425"/>
          </a:xfrm>
        </p:grpSpPr>
        <p:pic>
          <p:nvPicPr>
            <p:cNvPr id="17415" name="Picture 8" descr="C:\Documents and Settings\Lin Yen-Han\Local Settings\Temporary Internet Files\Content.IE5\1YXU2USU\MC900318754[1].wmf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2636838"/>
              <a:ext cx="1662112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C:\Documents and Settings\Lin Yen-Han\Local Settings\Temporary Internet Files\Content.IE5\42GBSWAD\MC900294963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238" y="2349500"/>
              <a:ext cx="1655762" cy="3240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935413" y="5445125"/>
            <a:ext cx="4468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bike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7414" name="Picture 4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bus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843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138" y="1268413"/>
            <a:ext cx="80295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3921125" y="5445125"/>
            <a:ext cx="42624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We’ll go </a:t>
            </a:r>
            <a:r>
              <a:rPr lang="en-US" altLang="zh-TW" sz="4400" u="sng">
                <a:ea typeface="新細明體" panose="02020500000000000000" pitchFamily="18" charset="-120"/>
              </a:rPr>
              <a:t>by bus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8438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by taxi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945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9460" name="Picture 6" descr="C:\Documents and Settings\Lin Yen-Han\Local Settings\Temporary Internet Files\Content.IE5\JH3U2ODA\MC900419090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844675"/>
            <a:ext cx="4327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4151313" y="5445125"/>
            <a:ext cx="3819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I’ll go </a:t>
            </a:r>
            <a:r>
              <a:rPr lang="en-US" altLang="zh-TW" sz="4400" u="sng">
                <a:ea typeface="新細明體" panose="02020500000000000000" pitchFamily="18" charset="-120"/>
              </a:rPr>
              <a:t>by taxi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19462" name="Picture 4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893763"/>
            <a:ext cx="6070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58950"/>
            <a:ext cx="1584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3722688"/>
            <a:ext cx="14319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740705"/>
            <a:ext cx="5688632" cy="953107"/>
          </a:xfrm>
          <a:prstGeom prst="wedgeRoundRectCallout">
            <a:avLst>
              <a:gd name="adj1" fmla="val -60928"/>
              <a:gd name="adj2" fmla="val -8677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How can I get to the _______?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106621" y="4838188"/>
            <a:ext cx="5112568" cy="933946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go by  ________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tea eggs</a:t>
            </a:r>
          </a:p>
        </p:txBody>
      </p:sp>
      <p:sp useBgFill="1">
        <p:nvSpPr>
          <p:cNvPr id="2150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008438" y="5445125"/>
            <a:ext cx="4111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tea eggs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1509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http://tamaratlee.files.wordpress.com/2011/02/tea-eggs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275" y="1844675"/>
            <a:ext cx="37909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fruit cake</a:t>
            </a:r>
          </a:p>
        </p:txBody>
      </p:sp>
      <p:sp useBgFill="1">
        <p:nvSpPr>
          <p:cNvPr id="2253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3863975" y="5445125"/>
            <a:ext cx="4533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fruit cake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253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http://ifo.tainan.gov.tw/File/News/2007321122552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8" y="1844675"/>
            <a:ext cx="3516312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sweet potatoes</a:t>
            </a:r>
          </a:p>
        </p:txBody>
      </p:sp>
      <p:sp useBgFill="1">
        <p:nvSpPr>
          <p:cNvPr id="2355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3098800" y="5445125"/>
            <a:ext cx="59086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ea typeface="新細明體" panose="02020500000000000000" pitchFamily="18" charset="-120"/>
              </a:rPr>
              <a:t>I like </a:t>
            </a:r>
            <a:r>
              <a:rPr lang="en-US" altLang="zh-TW" sz="4400" u="sng">
                <a:ea typeface="新細明體" panose="02020500000000000000" pitchFamily="18" charset="-120"/>
              </a:rPr>
              <a:t>sweet potatoes</a:t>
            </a:r>
            <a:r>
              <a:rPr lang="en-US" altLang="zh-TW" sz="4400">
                <a:ea typeface="新細明體" panose="02020500000000000000" pitchFamily="18" charset="-120"/>
              </a:rPr>
              <a:t>.</a:t>
            </a:r>
            <a:endParaRPr lang="zh-TW" altLang="en-US" sz="4400">
              <a:ea typeface="新細明體" panose="02020500000000000000" pitchFamily="18" charset="-120"/>
            </a:endParaRPr>
          </a:p>
        </p:txBody>
      </p:sp>
      <p:pic>
        <p:nvPicPr>
          <p:cNvPr id="2355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ttp://ifo.tainan.gov.tw/File/News/2007321122558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5" y="1844675"/>
            <a:ext cx="48895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893763"/>
            <a:ext cx="6070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58950"/>
            <a:ext cx="1584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3722688"/>
            <a:ext cx="14319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740705"/>
            <a:ext cx="5688632" cy="953107"/>
          </a:xfrm>
          <a:prstGeom prst="wedgeRoundRectCallout">
            <a:avLst>
              <a:gd name="adj1" fmla="val -60928"/>
              <a:gd name="adj2" fmla="val -8677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106621" y="4838188"/>
            <a:ext cx="5112568" cy="933946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 ________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ea typeface="新細明體" panose="02020500000000000000" pitchFamily="18" charset="-120"/>
              </a:rPr>
              <a:t>Vocabulary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5603" name="Picture 8" descr="C:\Documents and Settings\Lin Yen-Han\Local Settings\Temporary Internet Files\Content.IE5\1YXU2USU\MC900318754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650" y="4868863"/>
            <a:ext cx="7493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C:\Documents and Settings\Lin Yen-Han\Local Settings\Temporary Internet Files\Content.IE5\42GBSWAD\MC900294963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4868863"/>
            <a:ext cx="7461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4868863"/>
            <a:ext cx="287337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C:\Documents and Settings\Lin Yen-Han\Local Settings\Temporary Internet Files\Content.IE5\JH3U2ODA\MC900419090[1].wm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1525" y="4868863"/>
            <a:ext cx="19526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1" descr="C:\Documents and Settings\Lin Yen-Han\Local Settings\Temporary Internet Files\Content.IE5\TIWVL98G\MC900089460[1].wmf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4905375"/>
            <a:ext cx="1812925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5608" name="動作按鈕: 首頁 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25609" name="Picture 8" descr="https://lh3.googleusercontent.com/-_gcKJIfnflM/UDNC2HMWPFI/AAAAAAAAAAs/PmQc_fqkesE/w848-h563-no/%25E4%25BD%25B3%25E4%25BD%259C-%25E6%259D%258E%25E5%25BF%2597%25E9%25B4%25BB-%25E8%2599%258E%25E9%25A0%25AD%25E5%259F%25A4%25E7%25BE%258E%25E6%2599%25AF_%25E8%25AA%25BF%25E6%2595%25B4%25E5%25A4%25A7%25E5%25B0%258F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963" y="3284538"/>
            <a:ext cx="22018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http://ifo.tainan.gov.tw/File/News/200732112254678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188" y="1657350"/>
            <a:ext cx="220662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" descr="http://ifo.tainan.gov.tw/File/News/200732112255897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600" y="1679575"/>
            <a:ext cx="20447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8" descr="http://ifo.tainan.gov.tw/File/News/200732112255287.JP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813" y="1673225"/>
            <a:ext cx="15875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" descr="http://superspace.moc.gov.tw/superspace_images/Data/121614282971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925" y="3284538"/>
            <a:ext cx="2125663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7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1563" y="3284538"/>
            <a:ext cx="184308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7" descr="http://tamaratlee.files.wordpress.com/2011/02/tea-eggs2.jp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9150" y="1673225"/>
            <a:ext cx="17097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Contents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gray">
          <a:xfrm>
            <a:off x="3886200" y="48545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 rot="3419336">
            <a:off x="3602037" y="4278313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gray">
          <a:xfrm>
            <a:off x="3657600" y="4321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gray">
          <a:xfrm>
            <a:off x="3886200" y="23399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gray">
          <a:xfrm rot="3419336">
            <a:off x="3602037" y="17637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2" name="Text Box 8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1851025"/>
            <a:ext cx="1976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Introduction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gray">
          <a:xfrm>
            <a:off x="3657600" y="18065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gray">
          <a:xfrm>
            <a:off x="3886200" y="3178175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gray">
          <a:xfrm rot="3419336">
            <a:off x="3602037" y="260191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gray">
          <a:xfrm>
            <a:off x="3657600" y="2644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gray">
          <a:xfrm>
            <a:off x="3887788" y="4014788"/>
            <a:ext cx="4799012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gray">
          <a:xfrm rot="3419336">
            <a:off x="3602037" y="3440113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gray">
          <a:xfrm>
            <a:off x="3657600" y="34829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gray">
          <a:xfrm>
            <a:off x="3657600" y="5181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61" name="Text Box 20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2679700"/>
            <a:ext cx="1820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Vocabulary</a:t>
            </a:r>
          </a:p>
        </p:txBody>
      </p:sp>
      <p:sp>
        <p:nvSpPr>
          <p:cNvPr id="6162" name="Text Box 21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3543300"/>
            <a:ext cx="215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Conversation</a:t>
            </a:r>
          </a:p>
        </p:txBody>
      </p:sp>
      <p:sp>
        <p:nvSpPr>
          <p:cNvPr id="6163" name="Text Box 22">
            <a:hlinkClick r:id="rId6" action="ppaction://hlinksldjump"/>
          </p:cNvPr>
          <p:cNvSpPr txBox="1">
            <a:spLocks noChangeArrowheads="1"/>
          </p:cNvSpPr>
          <p:nvPr/>
        </p:nvSpPr>
        <p:spPr bwMode="gray">
          <a:xfrm>
            <a:off x="4440238" y="4365625"/>
            <a:ext cx="4011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Arial" panose="020B0604020202020204" pitchFamily="34" charset="0"/>
                <a:ea typeface="The Interzone" pitchFamily="2" charset="-120"/>
              </a:rPr>
              <a:t>Activity – Information Gap</a:t>
            </a:r>
            <a:endParaRPr lang="zh-TW" altLang="zh-TW" sz="2400" b="1">
              <a:latin typeface="Arial" panose="020B0604020202020204" pitchFamily="34" charset="0"/>
              <a:ea typeface="The Interzone" pitchFamily="2" charset="-120"/>
            </a:endParaRPr>
          </a:p>
        </p:txBody>
      </p:sp>
      <p:sp useBgFill="1">
        <p:nvSpPr>
          <p:cNvPr id="6164" name="動作按鈕: 首頁 2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893763"/>
            <a:ext cx="6070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758950"/>
            <a:ext cx="1439862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3722688"/>
            <a:ext cx="14319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740705"/>
            <a:ext cx="5184576" cy="953107"/>
          </a:xfrm>
          <a:prstGeom prst="wedgeRoundRectCallout">
            <a:avLst>
              <a:gd name="adj1" fmla="val -60928"/>
              <a:gd name="adj2" fmla="val -8677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4" y="4941168"/>
            <a:ext cx="4297978" cy="933946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Sinhua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893763"/>
            <a:ext cx="6070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58950"/>
            <a:ext cx="1584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3722688"/>
            <a:ext cx="14319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740705"/>
            <a:ext cx="5184576" cy="953107"/>
          </a:xfrm>
          <a:prstGeom prst="wedgeRoundRectCallout">
            <a:avLst>
              <a:gd name="adj1" fmla="val -60928"/>
              <a:gd name="adj2" fmla="val -8677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4" y="4941168"/>
            <a:ext cx="4297978" cy="933946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893763"/>
            <a:ext cx="6070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58950"/>
            <a:ext cx="1584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3722688"/>
            <a:ext cx="14319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740705"/>
            <a:ext cx="5688632" cy="953107"/>
          </a:xfrm>
          <a:prstGeom prst="wedgeRoundRectCallout">
            <a:avLst>
              <a:gd name="adj1" fmla="val -60928"/>
              <a:gd name="adj2" fmla="val -8677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eat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106621" y="4838188"/>
            <a:ext cx="5112568" cy="933946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try the  ________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29699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925" y="2349500"/>
            <a:ext cx="16652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507237" y="3933056"/>
            <a:ext cx="5796185" cy="165618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Hello! Where are you from?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1747" name="Picture 2" descr="http://www.myexperttravel.com/images/us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949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7475538" y="5162550"/>
            <a:ext cx="1530350" cy="1554163"/>
          </a:xfrm>
          <a:custGeom>
            <a:avLst/>
            <a:gdLst>
              <a:gd name="connsiteX0" fmla="*/ 33251 w 1529542"/>
              <a:gd name="connsiteY0" fmla="*/ 289957 h 1553492"/>
              <a:gd name="connsiteX1" fmla="*/ 0 w 1529542"/>
              <a:gd name="connsiteY1" fmla="*/ 140328 h 1553492"/>
              <a:gd name="connsiteX2" fmla="*/ 432262 w 1529542"/>
              <a:gd name="connsiteY2" fmla="*/ 73826 h 1553492"/>
              <a:gd name="connsiteX3" fmla="*/ 515389 w 1529542"/>
              <a:gd name="connsiteY3" fmla="*/ 156953 h 1553492"/>
              <a:gd name="connsiteX4" fmla="*/ 947651 w 1529542"/>
              <a:gd name="connsiteY4" fmla="*/ 140328 h 1553492"/>
              <a:gd name="connsiteX5" fmla="*/ 947651 w 1529542"/>
              <a:gd name="connsiteY5" fmla="*/ 140328 h 1553492"/>
              <a:gd name="connsiteX6" fmla="*/ 997527 w 1529542"/>
              <a:gd name="connsiteY6" fmla="*/ 156953 h 1553492"/>
              <a:gd name="connsiteX7" fmla="*/ 997527 w 1529542"/>
              <a:gd name="connsiteY7" fmla="*/ 40575 h 1553492"/>
              <a:gd name="connsiteX8" fmla="*/ 997527 w 1529542"/>
              <a:gd name="connsiteY8" fmla="*/ 40575 h 1553492"/>
              <a:gd name="connsiteX9" fmla="*/ 1097280 w 1529542"/>
              <a:gd name="connsiteY9" fmla="*/ 40575 h 1553492"/>
              <a:gd name="connsiteX10" fmla="*/ 1529542 w 1529542"/>
              <a:gd name="connsiteY10" fmla="*/ 1021477 h 1553492"/>
              <a:gd name="connsiteX11" fmla="*/ 1512916 w 1529542"/>
              <a:gd name="connsiteY11" fmla="*/ 1237608 h 1553492"/>
              <a:gd name="connsiteX12" fmla="*/ 1479665 w 1529542"/>
              <a:gd name="connsiteY12" fmla="*/ 1370612 h 1553492"/>
              <a:gd name="connsiteX13" fmla="*/ 1313411 w 1529542"/>
              <a:gd name="connsiteY13" fmla="*/ 1553492 h 1553492"/>
              <a:gd name="connsiteX14" fmla="*/ 1230283 w 1529542"/>
              <a:gd name="connsiteY14" fmla="*/ 1553492 h 1553492"/>
              <a:gd name="connsiteX15" fmla="*/ 1479665 w 1529542"/>
              <a:gd name="connsiteY15" fmla="*/ 1387237 h 1553492"/>
              <a:gd name="connsiteX16" fmla="*/ 1313411 w 1529542"/>
              <a:gd name="connsiteY16" fmla="*/ 1387237 h 1553492"/>
              <a:gd name="connsiteX17" fmla="*/ 1230283 w 1529542"/>
              <a:gd name="connsiteY17" fmla="*/ 1204357 h 1553492"/>
              <a:gd name="connsiteX18" fmla="*/ 1197032 w 1529542"/>
              <a:gd name="connsiteY18" fmla="*/ 1204357 h 1553492"/>
              <a:gd name="connsiteX19" fmla="*/ 1197032 w 1529542"/>
              <a:gd name="connsiteY19" fmla="*/ 1204357 h 1553492"/>
              <a:gd name="connsiteX20" fmla="*/ 1113905 w 1529542"/>
              <a:gd name="connsiteY20" fmla="*/ 1121230 h 1553492"/>
              <a:gd name="connsiteX21" fmla="*/ 980902 w 1529542"/>
              <a:gd name="connsiteY21" fmla="*/ 938350 h 1553492"/>
              <a:gd name="connsiteX22" fmla="*/ 964276 w 1529542"/>
              <a:gd name="connsiteY22" fmla="*/ 639092 h 1553492"/>
              <a:gd name="connsiteX23" fmla="*/ 847898 w 1529542"/>
              <a:gd name="connsiteY23" fmla="*/ 472837 h 1553492"/>
              <a:gd name="connsiteX24" fmla="*/ 731520 w 1529542"/>
              <a:gd name="connsiteY24" fmla="*/ 323208 h 1553492"/>
              <a:gd name="connsiteX25" fmla="*/ 581891 w 1529542"/>
              <a:gd name="connsiteY25" fmla="*/ 289957 h 1553492"/>
              <a:gd name="connsiteX26" fmla="*/ 515389 w 1529542"/>
              <a:gd name="connsiteY26" fmla="*/ 389710 h 1553492"/>
              <a:gd name="connsiteX27" fmla="*/ 332509 w 1529542"/>
              <a:gd name="connsiteY27" fmla="*/ 339833 h 1553492"/>
              <a:gd name="connsiteX28" fmla="*/ 182880 w 1529542"/>
              <a:gd name="connsiteY28" fmla="*/ 273332 h 1553492"/>
              <a:gd name="connsiteX29" fmla="*/ 33251 w 1529542"/>
              <a:gd name="connsiteY29" fmla="*/ 289957 h 155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529542" h="1553492">
                <a:moveTo>
                  <a:pt x="33251" y="289957"/>
                </a:moveTo>
                <a:lnTo>
                  <a:pt x="0" y="140328"/>
                </a:lnTo>
                <a:lnTo>
                  <a:pt x="432262" y="73826"/>
                </a:lnTo>
                <a:lnTo>
                  <a:pt x="515389" y="156953"/>
                </a:lnTo>
                <a:lnTo>
                  <a:pt x="947651" y="140328"/>
                </a:lnTo>
                <a:lnTo>
                  <a:pt x="947651" y="140328"/>
                </a:lnTo>
                <a:lnTo>
                  <a:pt x="997527" y="156953"/>
                </a:lnTo>
                <a:cubicBezTo>
                  <a:pt x="979534" y="-4992"/>
                  <a:pt x="958460" y="-37562"/>
                  <a:pt x="997527" y="40575"/>
                </a:cubicBezTo>
                <a:lnTo>
                  <a:pt x="997527" y="40575"/>
                </a:lnTo>
                <a:lnTo>
                  <a:pt x="1097280" y="40575"/>
                </a:lnTo>
                <a:lnTo>
                  <a:pt x="1529542" y="1021477"/>
                </a:lnTo>
                <a:lnTo>
                  <a:pt x="1512916" y="1237608"/>
                </a:lnTo>
                <a:lnTo>
                  <a:pt x="1479665" y="1370612"/>
                </a:lnTo>
                <a:lnTo>
                  <a:pt x="1313411" y="1553492"/>
                </a:lnTo>
                <a:lnTo>
                  <a:pt x="1230283" y="1553492"/>
                </a:lnTo>
                <a:lnTo>
                  <a:pt x="1479665" y="1387237"/>
                </a:lnTo>
                <a:lnTo>
                  <a:pt x="1313411" y="1387237"/>
                </a:lnTo>
                <a:cubicBezTo>
                  <a:pt x="1311706" y="1382689"/>
                  <a:pt x="1266510" y="1231527"/>
                  <a:pt x="1230283" y="1204357"/>
                </a:cubicBezTo>
                <a:cubicBezTo>
                  <a:pt x="1221416" y="1197707"/>
                  <a:pt x="1208116" y="1204357"/>
                  <a:pt x="1197032" y="1204357"/>
                </a:cubicBezTo>
                <a:lnTo>
                  <a:pt x="1197032" y="1204357"/>
                </a:lnTo>
                <a:lnTo>
                  <a:pt x="1113905" y="1121230"/>
                </a:lnTo>
                <a:lnTo>
                  <a:pt x="980902" y="938350"/>
                </a:lnTo>
                <a:lnTo>
                  <a:pt x="964276" y="639092"/>
                </a:lnTo>
                <a:lnTo>
                  <a:pt x="847898" y="472837"/>
                </a:lnTo>
                <a:lnTo>
                  <a:pt x="731520" y="323208"/>
                </a:lnTo>
                <a:lnTo>
                  <a:pt x="581891" y="289957"/>
                </a:lnTo>
                <a:lnTo>
                  <a:pt x="515389" y="389710"/>
                </a:lnTo>
                <a:lnTo>
                  <a:pt x="332509" y="339833"/>
                </a:lnTo>
                <a:lnTo>
                  <a:pt x="182880" y="273332"/>
                </a:lnTo>
                <a:lnTo>
                  <a:pt x="33251" y="289957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2771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925" y="2349500"/>
            <a:ext cx="16652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507237" y="3933056"/>
            <a:ext cx="5796185" cy="165618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do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carnival.com/~/media/Images/PreSales/Excursions/Ports_M-Q/PCV/102010/Gallery/xxxwalt-disney-world-magic-kingdom-port-canaveral-orlando-fl-9.ash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115888"/>
            <a:ext cx="9299575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標題 1"/>
          <p:cNvSpPr txBox="1">
            <a:spLocks/>
          </p:cNvSpPr>
          <p:nvPr/>
        </p:nvSpPr>
        <p:spPr bwMode="auto">
          <a:xfrm>
            <a:off x="1490663" y="0"/>
            <a:ext cx="9366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zh-TW" sz="9600" b="1">
                <a:solidFill>
                  <a:srgbClr val="FF0000"/>
                </a:solidFill>
                <a:ea typeface="微軟正黑體" panose="020B0604030504040204" pitchFamily="34" charset="-120"/>
              </a:rPr>
              <a:t>Disney World</a:t>
            </a:r>
            <a:endParaRPr kumimoji="1" lang="zh-TW" altLang="en-US" sz="4000" b="1">
              <a:solidFill>
                <a:srgbClr val="FF0000"/>
              </a:solidFill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dn.fansided.com/wp-content/blogs.dir/20/files/2014/10/stephen-curry-jeremy-lin-nba-preseason-golden-state-warriors-los-angeles-lakers9-590x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0538" y="638175"/>
            <a:ext cx="8656637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532063" y="274638"/>
            <a:ext cx="7127875" cy="11430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Conversation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3686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3925" y="2349500"/>
            <a:ext cx="16652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圖說文字 5"/>
          <p:cNvSpPr/>
          <p:nvPr/>
        </p:nvSpPr>
        <p:spPr>
          <a:xfrm flipH="1">
            <a:off x="2507237" y="3933056"/>
            <a:ext cx="5796185" cy="1656184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What can I eat in America?</a:t>
            </a:r>
            <a:endParaRPr lang="zh-TW" altLang="en-US" sz="2800" b="1" dirty="0">
              <a:solidFill>
                <a:srgbClr val="000000"/>
              </a:solidFill>
              <a:latin typeface="Comic Sans MS" panose="030F0702030302020204" pitchFamily="66" charset="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zh-TW" smtClean="0">
              <a:ea typeface="新細明體" panose="02020500000000000000" pitchFamily="18" charset="-120"/>
            </a:endParaRPr>
          </a:p>
        </p:txBody>
      </p:sp>
      <p:pic>
        <p:nvPicPr>
          <p:cNvPr id="38915" name="Picture 2" descr="http://worldonline.media.clients.ellingtoncms.com/img/marketplace/products/2011/03/30/AllAmericanFeast_lid_t670.jpg?b3f6a5d7692ccc373d56e40cf708e3fa67d9af9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06413"/>
            <a:ext cx="9144000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Introduction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1598613"/>
            <a:ext cx="6161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6"/>
          <p:cNvSpPr>
            <a:spLocks noChangeArrowheads="1"/>
          </p:cNvSpPr>
          <p:nvPr/>
        </p:nvSpPr>
        <p:spPr bwMode="auto">
          <a:xfrm>
            <a:off x="6600825" y="1412875"/>
            <a:ext cx="4067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Sinhua District is a rural district in </a:t>
            </a:r>
            <a:r>
              <a:rPr lang="en-US" altLang="zh-TW" sz="2800" i="1">
                <a:ea typeface="新細明體" panose="02020500000000000000" pitchFamily="18" charset="-120"/>
              </a:rPr>
              <a:t>central</a:t>
            </a:r>
            <a:r>
              <a:rPr lang="en-US" altLang="zh-TW" sz="2800">
                <a:ea typeface="新細明體" panose="02020500000000000000" pitchFamily="18" charset="-120"/>
              </a:rPr>
              <a:t> Tainan City. It used to call TAVOCAN (</a:t>
            </a:r>
            <a:r>
              <a:rPr lang="zh-TW" altLang="en-US" sz="2800">
                <a:latin typeface="Arial" panose="020B0604020202020204" pitchFamily="34" charset="0"/>
                <a:ea typeface="新細明體" panose="02020500000000000000" pitchFamily="18" charset="-120"/>
              </a:rPr>
              <a:t>大穆降</a:t>
            </a:r>
            <a:r>
              <a:rPr lang="en-US" altLang="zh-TW" sz="2800">
                <a:ea typeface="新細明體" panose="02020500000000000000" pitchFamily="18" charset="-120"/>
              </a:rPr>
              <a:t>).</a:t>
            </a:r>
            <a:endParaRPr lang="zh-TW" altLang="en-US" sz="2800">
              <a:ea typeface="新細明體" panose="02020500000000000000" pitchFamily="18" charset="-120"/>
            </a:endParaRPr>
          </a:p>
        </p:txBody>
      </p:sp>
      <p:sp useBgFill="1">
        <p:nvSpPr>
          <p:cNvPr id="8197" name="動作按鈕: 首頁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4338" y="4702175"/>
            <a:ext cx="100806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sp>
        <p:nvSpPr>
          <p:cNvPr id="39939" name="內容版面配置區 2"/>
          <p:cNvSpPr txBox="1">
            <a:spLocks/>
          </p:cNvSpPr>
          <p:nvPr/>
        </p:nvSpPr>
        <p:spPr bwMode="gray">
          <a:xfrm>
            <a:off x="1981200" y="3573463"/>
            <a:ext cx="822960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1. I will go to the Memorial Museum of Yang Kui Literature by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2. I will go to the Hutoupi Reservoir Scenic Area by _______.</a:t>
            </a:r>
            <a:endParaRPr lang="zh-TW" altLang="en-US" sz="2000">
              <a:ea typeface="新細明體" panose="02020500000000000000" pitchFamily="18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3. I will _____ _____ the National Sinhua Forest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4. I _____ _____ _____ the _______ _______ ___ 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5. ______________________________________________.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92375"/>
          <a:ext cx="6096000" cy="7937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968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39954" name="內容版面配置區 2"/>
          <p:cNvSpPr>
            <a:spLocks noGrp="1"/>
          </p:cNvSpPr>
          <p:nvPr>
            <p:ph idx="1"/>
          </p:nvPr>
        </p:nvSpPr>
        <p:spPr>
          <a:xfrm>
            <a:off x="2640013" y="1600200"/>
            <a:ext cx="7283450" cy="604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800" smtClean="0">
                <a:ea typeface="新細明體" panose="02020500000000000000" pitchFamily="18" charset="-120"/>
              </a:rPr>
              <a:t>Writing exercise. Complete the sentences.</a:t>
            </a:r>
          </a:p>
        </p:txBody>
      </p:sp>
      <p:sp useBgFill="1">
        <p:nvSpPr>
          <p:cNvPr id="39955" name="動作按鈕: 首頁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39956" name="Picture 20" descr="C:\Documents and Settings\Lin Yen-Han\Local Settings\Temporary Internet Files\Content.IE5\O10MY2GU\MC900332304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2313" y="1557338"/>
            <a:ext cx="585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anose="02020500000000000000" pitchFamily="18" charset="-120"/>
              </a:rPr>
              <a:t>Activity - Information Gap</a:t>
            </a:r>
            <a:endParaRPr lang="zh-TW" altLang="en-US" sz="3600" smtClean="0">
              <a:ea typeface="新細明體" panose="02020500000000000000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992313" y="3789363"/>
          <a:ext cx="8229600" cy="2303462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1475"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Q: How will you go to the ____________________?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89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Place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Memorial Museum of Yang Kui Literature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Hutoupi Reservoir Scenic Area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National Sinhua Forest 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Sinhua Old Street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farm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Your Friend</a:t>
                      </a:r>
                      <a:endParaRPr kumimoji="0" lang="zh-TW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Transportation</a:t>
                      </a:r>
                      <a:endParaRPr kumimoji="0" lang="zh-TW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3048000" y="2471738"/>
          <a:ext cx="6096000" cy="74295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3714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Word Bank</a:t>
                      </a:r>
                      <a:endParaRPr kumimoji="0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 bike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car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bus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新細明體" panose="02020500000000000000" pitchFamily="18" charset="-120"/>
                        </a:rPr>
                        <a:t>by taxi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新細明體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2D2"/>
                    </a:solidFill>
                  </a:tcPr>
                </a:tc>
              </a:tr>
            </a:tbl>
          </a:graphicData>
        </a:graphic>
      </p:graphicFrame>
      <p:sp>
        <p:nvSpPr>
          <p:cNvPr id="41009" name="內容版面配置區 2"/>
          <p:cNvSpPr txBox="1">
            <a:spLocks/>
          </p:cNvSpPr>
          <p:nvPr/>
        </p:nvSpPr>
        <p:spPr bwMode="gray">
          <a:xfrm>
            <a:off x="2628900" y="1600200"/>
            <a:ext cx="67071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ea typeface="新細明體" panose="02020500000000000000" pitchFamily="18" charset="-120"/>
              </a:rPr>
              <a:t>Ask your friends and fill in the blanks.</a:t>
            </a:r>
          </a:p>
        </p:txBody>
      </p:sp>
      <p:sp useBgFill="1">
        <p:nvSpPr>
          <p:cNvPr id="41010" name="動作按鈕: 首頁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1011" name="Picture 52" descr="C:\Documents and Settings\Lin Yen-Han\Local Settings\Temporary Internet Files\Content.IE5\R4HNSO6G\MC900339858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1557338"/>
            <a:ext cx="7969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20800" y="4486275"/>
            <a:ext cx="10363200" cy="1165225"/>
          </a:xfrm>
        </p:spPr>
        <p:txBody>
          <a:bodyPr/>
          <a:lstStyle/>
          <a:p>
            <a:pPr eaLnBrk="1" hangingPunct="1"/>
            <a:r>
              <a:rPr lang="en-US" altLang="zh-TW" sz="6400" smtClean="0">
                <a:ea typeface="新細明體" panose="02020500000000000000" pitchFamily="18" charset="-120"/>
              </a:rPr>
              <a:t>Thank You!</a:t>
            </a:r>
          </a:p>
        </p:txBody>
      </p:sp>
      <p:sp>
        <p:nvSpPr>
          <p:cNvPr id="41987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893763"/>
            <a:ext cx="6070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758950"/>
            <a:ext cx="1439862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3722688"/>
            <a:ext cx="14319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740705"/>
            <a:ext cx="5184576" cy="953107"/>
          </a:xfrm>
          <a:prstGeom prst="wedgeRoundRectCallout">
            <a:avLst>
              <a:gd name="adj1" fmla="val -60928"/>
              <a:gd name="adj2" fmla="val -8677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Hello! Where are you from?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4" y="4941168"/>
            <a:ext cx="4297978" cy="933946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Hi! I’m from </a:t>
            </a:r>
            <a:r>
              <a:rPr lang="en-US" altLang="zh-TW" sz="2800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Sinhua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400" smtClean="0">
                <a:ea typeface="新細明體" panose="02020500000000000000" pitchFamily="18" charset="-120"/>
              </a:rPr>
              <a:t>Sinhua </a:t>
            </a:r>
            <a:r>
              <a:rPr lang="en-US" altLang="zh-TW" smtClean="0">
                <a:ea typeface="新細明體" panose="02020500000000000000" pitchFamily="18" charset="-120"/>
              </a:rPr>
              <a:t>Old Street</a:t>
            </a:r>
            <a:endParaRPr lang="zh-TW" altLang="en-US" smtClean="0">
              <a:ea typeface="新細明體" panose="02020500000000000000" pitchFamily="18" charset="-120"/>
            </a:endParaRPr>
          </a:p>
        </p:txBody>
      </p:sp>
      <p:sp useBgFill="1">
        <p:nvSpPr>
          <p:cNvPr id="11267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1268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063750" y="5445125"/>
            <a:ext cx="65055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Sinhua Old Street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1270" name="Picture 10" descr="http://ifo.tainan.gov.tw/File/News/2007321122546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8075" y="1844675"/>
            <a:ext cx="48895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>
          <a:xfrm>
            <a:off x="1795463" y="215900"/>
            <a:ext cx="6734175" cy="1082675"/>
          </a:xfrm>
        </p:spPr>
        <p:txBody>
          <a:bodyPr/>
          <a:lstStyle/>
          <a:p>
            <a:r>
              <a:rPr lang="en-US" altLang="zh-TW" sz="4000" smtClean="0">
                <a:ea typeface="新細明體" panose="02020500000000000000" pitchFamily="18" charset="-120"/>
              </a:rPr>
              <a:t>The Memorial Museum of Yang Kui Literature</a:t>
            </a:r>
            <a:endParaRPr lang="zh-TW" altLang="en-US" sz="4000" smtClean="0">
              <a:ea typeface="新細明體" panose="02020500000000000000" pitchFamily="18" charset="-120"/>
            </a:endParaRPr>
          </a:p>
        </p:txBody>
      </p:sp>
      <p:sp useBgFill="1">
        <p:nvSpPr>
          <p:cNvPr id="12291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1703388" y="5445125"/>
            <a:ext cx="86407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Memorial Museum of Yang Kui Literature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2293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http://superspace.moc.gov.tw/superspace_images/Data/1216142829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513" y="1844675"/>
            <a:ext cx="47085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1703388" y="258763"/>
            <a:ext cx="6734175" cy="944562"/>
          </a:xfrm>
        </p:spPr>
        <p:txBody>
          <a:bodyPr/>
          <a:lstStyle/>
          <a:p>
            <a:r>
              <a:rPr lang="en-US" altLang="zh-TW" sz="3400" smtClean="0">
                <a:ea typeface="新細明體" panose="02020500000000000000" pitchFamily="18" charset="-120"/>
              </a:rPr>
              <a:t>Hutoupi Reservoir Scenic Area</a:t>
            </a:r>
            <a:endParaRPr lang="zh-TW" altLang="en-US" sz="3400" smtClean="0">
              <a:ea typeface="新細明體" panose="02020500000000000000" pitchFamily="18" charset="-120"/>
            </a:endParaRPr>
          </a:p>
        </p:txBody>
      </p:sp>
      <p:sp useBgFill="1">
        <p:nvSpPr>
          <p:cNvPr id="13315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063750" y="5445125"/>
            <a:ext cx="79200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Hutoupi Reservoir Scenic Area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3317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288" y="1844675"/>
            <a:ext cx="40862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275" y="1844675"/>
            <a:ext cx="422592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>
          <a:xfrm>
            <a:off x="1558925" y="258763"/>
            <a:ext cx="6878638" cy="944562"/>
          </a:xfrm>
        </p:spPr>
        <p:txBody>
          <a:bodyPr/>
          <a:lstStyle/>
          <a:p>
            <a:r>
              <a:rPr lang="en-US" altLang="zh-TW" sz="4400" smtClean="0">
                <a:ea typeface="新細明體" panose="02020500000000000000" pitchFamily="18" charset="-120"/>
              </a:rPr>
              <a:t>National Sinhua Forest</a:t>
            </a:r>
            <a:endParaRPr lang="zh-TW" altLang="en-US" sz="4400" smtClean="0">
              <a:ea typeface="新細明體" panose="02020500000000000000" pitchFamily="18" charset="-120"/>
            </a:endParaRPr>
          </a:p>
        </p:txBody>
      </p:sp>
      <p:sp useBgFill="1">
        <p:nvSpPr>
          <p:cNvPr id="14339" name="動作按鈕: 首頁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740900" y="404813"/>
            <a:ext cx="647700" cy="647700"/>
          </a:xfrm>
          <a:prstGeom prst="actionButtonHom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2063750" y="5445125"/>
            <a:ext cx="792003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>
                <a:ea typeface="新細明體" panose="02020500000000000000" pitchFamily="18" charset="-120"/>
              </a:rPr>
              <a:t>You can see the </a:t>
            </a:r>
            <a:r>
              <a:rPr lang="en-US" altLang="zh-TW" sz="3000" u="sng">
                <a:ea typeface="新細明體" panose="02020500000000000000" pitchFamily="18" charset="-120"/>
              </a:rPr>
              <a:t>National Sinhua Forest</a:t>
            </a:r>
            <a:r>
              <a:rPr lang="en-US" altLang="zh-TW" sz="3000">
                <a:ea typeface="新細明體" panose="02020500000000000000" pitchFamily="18" charset="-120"/>
              </a:rPr>
              <a:t>.</a:t>
            </a:r>
            <a:endParaRPr lang="zh-TW" altLang="en-US" sz="3000">
              <a:ea typeface="新細明體" panose="02020500000000000000" pitchFamily="18" charset="-120"/>
            </a:endParaRPr>
          </a:p>
        </p:txBody>
      </p:sp>
      <p:pic>
        <p:nvPicPr>
          <p:cNvPr id="14341" name="Picture 4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31775"/>
            <a:ext cx="12382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http://tour.tainan.gov.tw/Upload/Spot/ImgFile/128633419727349590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513" y="1844675"/>
            <a:ext cx="48799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圖片 9" descr="Conversati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6738" y="893763"/>
            <a:ext cx="60706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圖片 3" descr="MC900424170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1758950"/>
            <a:ext cx="15843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圖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75" y="3722688"/>
            <a:ext cx="14319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圓角矩形圖說文字 12"/>
          <p:cNvSpPr/>
          <p:nvPr/>
        </p:nvSpPr>
        <p:spPr>
          <a:xfrm>
            <a:off x="3791744" y="2740705"/>
            <a:ext cx="5184576" cy="953107"/>
          </a:xfrm>
          <a:prstGeom prst="wedgeRoundRectCallout">
            <a:avLst>
              <a:gd name="adj1" fmla="val -60928"/>
              <a:gd name="adj2" fmla="val -86774"/>
              <a:gd name="adj3" fmla="val 16667"/>
            </a:avLst>
          </a:prstGeom>
          <a:ln>
            <a:solidFill>
              <a:srgbClr val="FF66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What can I do in </a:t>
            </a:r>
            <a:r>
              <a:rPr kumimoji="0" lang="en-US" altLang="zh-TW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Sinhua</a:t>
            </a:r>
            <a:r>
              <a:rPr kumimoji="0" lang="en-US" altLang="zh-TW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圓角矩形圖說文字 13"/>
          <p:cNvSpPr/>
          <p:nvPr/>
        </p:nvSpPr>
        <p:spPr>
          <a:xfrm flipH="1">
            <a:off x="3791744" y="4941168"/>
            <a:ext cx="4297978" cy="933946"/>
          </a:xfrm>
          <a:prstGeom prst="wedgeRoundRectCallout">
            <a:avLst>
              <a:gd name="adj1" fmla="val -55413"/>
              <a:gd name="adj2" fmla="val -72773"/>
              <a:gd name="adj3" fmla="val 16667"/>
            </a:avLst>
          </a:prstGeom>
          <a:ln>
            <a:solidFill>
              <a:srgbClr val="6DD9FF"/>
            </a:solidFill>
          </a:ln>
          <a:effectLst>
            <a:glow rad="139700">
              <a:srgbClr val="00B0F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You can see ________</a:t>
            </a:r>
            <a:r>
              <a:rPr lang="en-US" altLang="zh-TW" sz="28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新細明體" panose="02020500000000000000" pitchFamily="18" charset="-120"/>
              </a:rPr>
              <a:t>.</a:t>
            </a:r>
            <a:endParaRPr lang="zh-TW" altLang="en-US" sz="2800" b="1" dirty="0" smtClean="0">
              <a:solidFill>
                <a:srgbClr val="000000"/>
              </a:solidFill>
              <a:latin typeface="Comic Sans MS" panose="030F0702030302020204" pitchFamily="66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_2">
  <a:themeElements>
    <a:clrScheme name="Default Design 1">
      <a:dk1>
        <a:srgbClr val="000000"/>
      </a:dk1>
      <a:lt1>
        <a:srgbClr val="FFFFFF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FFFFF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99"/>
        </a:dk2>
        <a:lt2>
          <a:srgbClr val="808080"/>
        </a:lt2>
        <a:accent1>
          <a:srgbClr val="78ABDA"/>
        </a:accent1>
        <a:accent2>
          <a:srgbClr val="8BD1C4"/>
        </a:accent2>
        <a:accent3>
          <a:srgbClr val="FFFFFF"/>
        </a:accent3>
        <a:accent4>
          <a:srgbClr val="000000"/>
        </a:accent4>
        <a:accent5>
          <a:srgbClr val="BED2EA"/>
        </a:accent5>
        <a:accent6>
          <a:srgbClr val="7DBDB1"/>
        </a:accent6>
        <a:hlink>
          <a:srgbClr val="89D278"/>
        </a:hlink>
        <a:folHlink>
          <a:srgbClr val="CEC0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5C1767"/>
        </a:dk2>
        <a:lt2>
          <a:srgbClr val="808080"/>
        </a:lt2>
        <a:accent1>
          <a:srgbClr val="D87AA5"/>
        </a:accent1>
        <a:accent2>
          <a:srgbClr val="AC8CD0"/>
        </a:accent2>
        <a:accent3>
          <a:srgbClr val="FFFFFF"/>
        </a:accent3>
        <a:accent4>
          <a:srgbClr val="000000"/>
        </a:accent4>
        <a:accent5>
          <a:srgbClr val="E9BECF"/>
        </a:accent5>
        <a:accent6>
          <a:srgbClr val="9B7EBC"/>
        </a:accent6>
        <a:hlink>
          <a:srgbClr val="DA7F70"/>
        </a:hlink>
        <a:folHlink>
          <a:srgbClr val="85A3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g_2</Template>
  <TotalTime>1705</TotalTime>
  <Words>424</Words>
  <Application>Microsoft Office PowerPoint</Application>
  <PresentationFormat>寬螢幕</PresentationFormat>
  <Paragraphs>96</Paragraphs>
  <Slides>32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2" baseType="lpstr">
      <vt:lpstr>Arial</vt:lpstr>
      <vt:lpstr>Comic Sans MS</vt:lpstr>
      <vt:lpstr>新細明體</vt:lpstr>
      <vt:lpstr>Times New Roman</vt:lpstr>
      <vt:lpstr>The Interzone</vt:lpstr>
      <vt:lpstr>微軟正黑體</vt:lpstr>
      <vt:lpstr>Arial Unicode MS</vt:lpstr>
      <vt:lpstr>Cambria Math</vt:lpstr>
      <vt:lpstr>Calibri</vt:lpstr>
      <vt:lpstr>g_2</vt:lpstr>
      <vt:lpstr>Sinhua District</vt:lpstr>
      <vt:lpstr>Contents</vt:lpstr>
      <vt:lpstr>Introduction</vt:lpstr>
      <vt:lpstr>PowerPoint 簡報</vt:lpstr>
      <vt:lpstr>Sinhua Old Street</vt:lpstr>
      <vt:lpstr>The Memorial Museum of Yang Kui Literature</vt:lpstr>
      <vt:lpstr>Hutoupi Reservoir Scenic Area</vt:lpstr>
      <vt:lpstr>National Sinhua Forest</vt:lpstr>
      <vt:lpstr>PowerPoint 簡報</vt:lpstr>
      <vt:lpstr>by car</vt:lpstr>
      <vt:lpstr>by bike</vt:lpstr>
      <vt:lpstr>by bus</vt:lpstr>
      <vt:lpstr>by taxi</vt:lpstr>
      <vt:lpstr>PowerPoint 簡報</vt:lpstr>
      <vt:lpstr>tea eggs</vt:lpstr>
      <vt:lpstr>fruit cake</vt:lpstr>
      <vt:lpstr>sweet potatoes</vt:lpstr>
      <vt:lpstr>PowerPoint 簡報</vt:lpstr>
      <vt:lpstr>Vocabulary</vt:lpstr>
      <vt:lpstr>PowerPoint 簡報</vt:lpstr>
      <vt:lpstr>PowerPoint 簡報</vt:lpstr>
      <vt:lpstr>PowerPoint 簡報</vt:lpstr>
      <vt:lpstr>Conversation</vt:lpstr>
      <vt:lpstr>PowerPoint 簡報</vt:lpstr>
      <vt:lpstr>Conversation</vt:lpstr>
      <vt:lpstr>PowerPoint 簡報</vt:lpstr>
      <vt:lpstr>PowerPoint 簡報</vt:lpstr>
      <vt:lpstr>Conversation</vt:lpstr>
      <vt:lpstr>PowerPoint 簡報</vt:lpstr>
      <vt:lpstr>Activity - Information Gap</vt:lpstr>
      <vt:lpstr>Activity - Information Gap</vt:lpstr>
      <vt:lpstr>Thank You!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Hannah</dc:creator>
  <cp:lastModifiedBy>user</cp:lastModifiedBy>
  <cp:revision>183</cp:revision>
  <cp:lastPrinted>2014-11-24T01:02:55Z</cp:lastPrinted>
  <dcterms:created xsi:type="dcterms:W3CDTF">2014-01-22T02:17:53Z</dcterms:created>
  <dcterms:modified xsi:type="dcterms:W3CDTF">2015-09-07T02:21:47Z</dcterms:modified>
</cp:coreProperties>
</file>