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88" r:id="rId4"/>
    <p:sldId id="348" r:id="rId5"/>
    <p:sldId id="295" r:id="rId6"/>
    <p:sldId id="323" r:id="rId7"/>
    <p:sldId id="326" r:id="rId8"/>
    <p:sldId id="332" r:id="rId9"/>
    <p:sldId id="349" r:id="rId10"/>
    <p:sldId id="301" r:id="rId11"/>
    <p:sldId id="322" r:id="rId12"/>
    <p:sldId id="321" r:id="rId13"/>
    <p:sldId id="306" r:id="rId14"/>
    <p:sldId id="334" r:id="rId15"/>
    <p:sldId id="350" r:id="rId16"/>
    <p:sldId id="290" r:id="rId17"/>
    <p:sldId id="324" r:id="rId18"/>
    <p:sldId id="328" r:id="rId19"/>
    <p:sldId id="351" r:id="rId20"/>
    <p:sldId id="327" r:id="rId21"/>
    <p:sldId id="352" r:id="rId22"/>
    <p:sldId id="353" r:id="rId23"/>
    <p:sldId id="354" r:id="rId24"/>
    <p:sldId id="338" r:id="rId25"/>
    <p:sldId id="339" r:id="rId26"/>
    <p:sldId id="355" r:id="rId27"/>
    <p:sldId id="341" r:id="rId28"/>
    <p:sldId id="342" r:id="rId29"/>
    <p:sldId id="356" r:id="rId30"/>
    <p:sldId id="344" r:id="rId31"/>
    <p:sldId id="305" r:id="rId32"/>
    <p:sldId id="308" r:id="rId33"/>
    <p:sldId id="333" r:id="rId34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66FF33"/>
    <a:srgbClr val="99FF66"/>
    <a:srgbClr val="F3F3F3"/>
    <a:srgbClr val="EAEAEA"/>
    <a:srgbClr val="DDDDDD"/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3525" autoAdjust="0"/>
  </p:normalViewPr>
  <p:slideViewPr>
    <p:cSldViewPr>
      <p:cViewPr varScale="1">
        <p:scale>
          <a:sx n="117" d="100"/>
          <a:sy n="117" d="100"/>
        </p:scale>
        <p:origin x="114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1A464CD-60C8-4CDB-B135-74FF738674FE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57C2C65-DD35-45A6-838F-D281D094B1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14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B18D2B6-BE31-4819-9E87-05E218DF75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2303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anose="020B0604020202020204" pitchFamily="34" charset="0"/>
              </a:rPr>
              <a:t>聽說讀寫都有在裡面</a:t>
            </a: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E2AC3E-C4BB-4738-B62D-201724AB910B}" type="slidenum">
              <a:rPr lang="en-US" altLang="zh-TW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550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04FF94-2E65-432A-98C3-EC6697E08E05}" type="slidenum">
              <a:rPr lang="en-US" altLang="zh-TW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006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F51693-CED0-42B0-9041-427CED4B1EB6}" type="slidenum">
              <a:rPr lang="zh-TW" altLang="en-US">
                <a:latin typeface="Calibri" panose="020F0502020204030204" pitchFamily="34" charset="0"/>
              </a:rPr>
              <a:pPr/>
              <a:t>24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47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8B5554-F770-4CFE-9C3C-20706DE758D7}" type="slidenum">
              <a:rPr lang="zh-TW" altLang="en-US">
                <a:latin typeface="Calibri" panose="020F0502020204030204" pitchFamily="34" charset="0"/>
              </a:rPr>
              <a:pPr/>
              <a:t>26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2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3633D7-ABF9-4188-9040-5CAD86970932}" type="slidenum">
              <a:rPr lang="zh-TW" altLang="en-US">
                <a:latin typeface="Calibri" panose="020F0502020204030204" pitchFamily="34" charset="0"/>
              </a:rPr>
              <a:pPr/>
              <a:t>29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0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2368550"/>
            <a:ext cx="36464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963" y="346075"/>
            <a:ext cx="37401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24"/>
          <p:cNvSpPr>
            <a:spLocks/>
          </p:cNvSpPr>
          <p:nvPr userDrawn="1"/>
        </p:nvSpPr>
        <p:spPr bwMode="gray">
          <a:xfrm>
            <a:off x="4316413" y="2393950"/>
            <a:ext cx="3633787" cy="181133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7" name="Freeform 30"/>
          <p:cNvSpPr>
            <a:spLocks/>
          </p:cNvSpPr>
          <p:nvPr/>
        </p:nvSpPr>
        <p:spPr bwMode="gray">
          <a:xfrm>
            <a:off x="427038" y="4437063"/>
            <a:ext cx="3644900" cy="1811337"/>
          </a:xfrm>
          <a:custGeom>
            <a:avLst/>
            <a:gdLst>
              <a:gd name="T0" fmla="*/ 67990585 w 1712"/>
              <a:gd name="T1" fmla="*/ 158185306 h 1134"/>
              <a:gd name="T2" fmla="*/ 448744248 w 1712"/>
              <a:gd name="T3" fmla="*/ 51027312 h 1134"/>
              <a:gd name="T4" fmla="*/ 1380229101 w 1712"/>
              <a:gd name="T5" fmla="*/ 81644338 h 1134"/>
              <a:gd name="T6" fmla="*/ 2147483646 w 1712"/>
              <a:gd name="T7" fmla="*/ 20410286 h 1134"/>
              <a:gd name="T8" fmla="*/ 2147483646 w 1712"/>
              <a:gd name="T9" fmla="*/ 66335825 h 1134"/>
              <a:gd name="T10" fmla="*/ 2147483646 w 1712"/>
              <a:gd name="T11" fmla="*/ 76540968 h 1134"/>
              <a:gd name="T12" fmla="*/ 2147483646 w 1712"/>
              <a:gd name="T13" fmla="*/ 15308513 h 1134"/>
              <a:gd name="T14" fmla="*/ 2147483646 w 1712"/>
              <a:gd name="T15" fmla="*/ 45923942 h 1134"/>
              <a:gd name="T16" fmla="*/ 2147483646 w 1712"/>
              <a:gd name="T17" fmla="*/ 306163872 h 1134"/>
              <a:gd name="T18" fmla="*/ 2147483646 w 1712"/>
              <a:gd name="T19" fmla="*/ 862360934 h 1134"/>
              <a:gd name="T20" fmla="*/ 2147483646 w 1712"/>
              <a:gd name="T21" fmla="*/ 1913522603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971754642 w 1712"/>
              <a:gd name="T35" fmla="*/ 2147483646 h 1134"/>
              <a:gd name="T36" fmla="*/ 1169455094 w 1712"/>
              <a:gd name="T37" fmla="*/ 2147483646 h 1134"/>
              <a:gd name="T38" fmla="*/ 217572001 w 1712"/>
              <a:gd name="T39" fmla="*/ 2147483646 h 1134"/>
              <a:gd name="T40" fmla="*/ 27196234 w 1712"/>
              <a:gd name="T41" fmla="*/ 2147483646 h 1134"/>
              <a:gd name="T42" fmla="*/ 54392468 w 1712"/>
              <a:gd name="T43" fmla="*/ 2147483646 h 1134"/>
              <a:gd name="T44" fmla="*/ 54392468 w 1712"/>
              <a:gd name="T45" fmla="*/ 1403249483 h 1134"/>
              <a:gd name="T46" fmla="*/ 6800123 w 1712"/>
              <a:gd name="T47" fmla="*/ 979724071 h 1134"/>
              <a:gd name="T48" fmla="*/ 47594474 w 1712"/>
              <a:gd name="T49" fmla="*/ 566402205 h 1134"/>
              <a:gd name="T50" fmla="*/ 67990585 w 1712"/>
              <a:gd name="T51" fmla="*/ 15818530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26"/>
          <p:cNvSpPr>
            <a:spLocks/>
          </p:cNvSpPr>
          <p:nvPr/>
        </p:nvSpPr>
        <p:spPr bwMode="gray">
          <a:xfrm>
            <a:off x="8202613" y="377825"/>
            <a:ext cx="3641725" cy="1809750"/>
          </a:xfrm>
          <a:custGeom>
            <a:avLst/>
            <a:gdLst>
              <a:gd name="T0" fmla="*/ 67912795 w 1712"/>
              <a:gd name="T1" fmla="*/ 157907869 h 1134"/>
              <a:gd name="T2" fmla="*/ 448224021 w 1712"/>
              <a:gd name="T3" fmla="*/ 50937919 h 1134"/>
              <a:gd name="T4" fmla="*/ 1378625270 w 1712"/>
              <a:gd name="T5" fmla="*/ 81500990 h 1134"/>
              <a:gd name="T6" fmla="*/ 2147483646 w 1712"/>
              <a:gd name="T7" fmla="*/ 20374849 h 1134"/>
              <a:gd name="T8" fmla="*/ 2147483646 w 1712"/>
              <a:gd name="T9" fmla="*/ 66218657 h 1134"/>
              <a:gd name="T10" fmla="*/ 2147483646 w 1712"/>
              <a:gd name="T11" fmla="*/ 76406879 h 1134"/>
              <a:gd name="T12" fmla="*/ 2147483646 w 1712"/>
              <a:gd name="T13" fmla="*/ 15280737 h 1134"/>
              <a:gd name="T14" fmla="*/ 2147483646 w 1712"/>
              <a:gd name="T15" fmla="*/ 45843808 h 1134"/>
              <a:gd name="T16" fmla="*/ 2147483646 w 1712"/>
              <a:gd name="T17" fmla="*/ 305627516 h 1134"/>
              <a:gd name="T18" fmla="*/ 2147483646 w 1712"/>
              <a:gd name="T19" fmla="*/ 860850517 h 1134"/>
              <a:gd name="T20" fmla="*/ 2147483646 w 1712"/>
              <a:gd name="T21" fmla="*/ 1910171974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969464671 w 1712"/>
              <a:gd name="T35" fmla="*/ 2147483646 h 1134"/>
              <a:gd name="T36" fmla="*/ 1168097095 w 1712"/>
              <a:gd name="T37" fmla="*/ 2147483646 h 1134"/>
              <a:gd name="T38" fmla="*/ 217320093 w 1712"/>
              <a:gd name="T39" fmla="*/ 2147483646 h 1134"/>
              <a:gd name="T40" fmla="*/ 27165544 w 1712"/>
              <a:gd name="T41" fmla="*/ 2147483646 h 1134"/>
              <a:gd name="T42" fmla="*/ 54331087 w 1712"/>
              <a:gd name="T43" fmla="*/ 2147483646 h 1134"/>
              <a:gd name="T44" fmla="*/ 54331087 w 1712"/>
              <a:gd name="T45" fmla="*/ 1400792781 h 1134"/>
              <a:gd name="T46" fmla="*/ 6791918 w 1712"/>
              <a:gd name="T47" fmla="*/ 978007093 h 1134"/>
              <a:gd name="T48" fmla="*/ 47539169 w 1712"/>
              <a:gd name="T49" fmla="*/ 565411224 h 1134"/>
              <a:gd name="T50" fmla="*/ 67912795 w 1712"/>
              <a:gd name="T51" fmla="*/ 157907869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Freeform 28"/>
          <p:cNvSpPr>
            <a:spLocks/>
          </p:cNvSpPr>
          <p:nvPr/>
        </p:nvSpPr>
        <p:spPr bwMode="gray">
          <a:xfrm>
            <a:off x="419100" y="373063"/>
            <a:ext cx="3643313" cy="1809750"/>
          </a:xfrm>
          <a:custGeom>
            <a:avLst/>
            <a:gdLst>
              <a:gd name="T0" fmla="*/ 67912814 w 1712"/>
              <a:gd name="T1" fmla="*/ 157907869 h 1134"/>
              <a:gd name="T2" fmla="*/ 448224144 w 1712"/>
              <a:gd name="T3" fmla="*/ 50937919 h 1134"/>
              <a:gd name="T4" fmla="*/ 1378625648 w 1712"/>
              <a:gd name="T5" fmla="*/ 81500990 h 1134"/>
              <a:gd name="T6" fmla="*/ 2147483646 w 1712"/>
              <a:gd name="T7" fmla="*/ 20374849 h 1134"/>
              <a:gd name="T8" fmla="*/ 2147483646 w 1712"/>
              <a:gd name="T9" fmla="*/ 66218657 h 1134"/>
              <a:gd name="T10" fmla="*/ 2147483646 w 1712"/>
              <a:gd name="T11" fmla="*/ 76406879 h 1134"/>
              <a:gd name="T12" fmla="*/ 2147483646 w 1712"/>
              <a:gd name="T13" fmla="*/ 15280737 h 1134"/>
              <a:gd name="T14" fmla="*/ 2147483646 w 1712"/>
              <a:gd name="T15" fmla="*/ 45843808 h 1134"/>
              <a:gd name="T16" fmla="*/ 2147483646 w 1712"/>
              <a:gd name="T17" fmla="*/ 305627516 h 1134"/>
              <a:gd name="T18" fmla="*/ 2147483646 w 1712"/>
              <a:gd name="T19" fmla="*/ 860850517 h 1134"/>
              <a:gd name="T20" fmla="*/ 2147483646 w 1712"/>
              <a:gd name="T21" fmla="*/ 1910171974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969467340 w 1712"/>
              <a:gd name="T35" fmla="*/ 2147483646 h 1134"/>
              <a:gd name="T36" fmla="*/ 1168097415 w 1712"/>
              <a:gd name="T37" fmla="*/ 2147483646 h 1134"/>
              <a:gd name="T38" fmla="*/ 217320152 w 1712"/>
              <a:gd name="T39" fmla="*/ 2147483646 h 1134"/>
              <a:gd name="T40" fmla="*/ 27165551 w 1712"/>
              <a:gd name="T41" fmla="*/ 2147483646 h 1134"/>
              <a:gd name="T42" fmla="*/ 54331102 w 1712"/>
              <a:gd name="T43" fmla="*/ 2147483646 h 1134"/>
              <a:gd name="T44" fmla="*/ 54331102 w 1712"/>
              <a:gd name="T45" fmla="*/ 1400792781 h 1134"/>
              <a:gd name="T46" fmla="*/ 6791920 w 1712"/>
              <a:gd name="T47" fmla="*/ 978007093 h 1134"/>
              <a:gd name="T48" fmla="*/ 47539182 w 1712"/>
              <a:gd name="T49" fmla="*/ 565411224 h 1134"/>
              <a:gd name="T50" fmla="*/ 67912814 w 1712"/>
              <a:gd name="T51" fmla="*/ 157907869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gray">
          <a:xfrm>
            <a:off x="0" y="6629400"/>
            <a:ext cx="12192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4486276"/>
            <a:ext cx="10363200" cy="1165225"/>
          </a:xfrm>
        </p:spPr>
        <p:txBody>
          <a:bodyPr/>
          <a:lstStyle>
            <a:lvl1pPr algn="r">
              <a:defRPr sz="4800">
                <a:latin typeface="Comic Sans MS" pitchFamily="66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05600" y="5867400"/>
            <a:ext cx="49784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08725"/>
            <a:ext cx="2844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5F31B7-4721-46A0-83AA-B3C03580A7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246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0E4E-4005-47E7-A7EC-A9F746B3F4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917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0733" y="284163"/>
            <a:ext cx="2751667" cy="584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1501" y="284163"/>
            <a:ext cx="8056033" cy="5842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50136-24EA-4484-B989-31716296C4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8712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3E98A-9FA4-410D-857D-3D096586C1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613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514DF-E2B4-4E71-9B8A-5848EB3C09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372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3A577-894C-47AC-9A88-551B48A126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3510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 </a:t>
            </a:r>
            <a:r>
              <a:rPr lang="en-US" altLang="zh-TW" noProof="0" smtClean="0"/>
              <a:t>SmartArt </a:t>
            </a:r>
            <a:r>
              <a:rPr lang="zh-TW" altLang="en-US" noProof="0" smtClean="0"/>
              <a:t>圖形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C8474-5EE1-4924-BA8D-1587FB6494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599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06EBB-F1FA-4B43-92D1-AC419D234E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391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7A0B5-9D61-458F-9D32-E0112580FA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066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B039E-4C75-4D85-B2EF-7A9DA965A7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224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4AD0-B3D0-4F46-BBEB-D3A095BFF7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057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37F2-DEE9-4A63-8244-B23C429139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365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7A0FE-B087-4FEA-8A8F-37A041B5B3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391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C31F-1342-4998-96F8-2181806151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843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986FD-442F-4B02-B4FC-9224E24628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395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7"/>
          <p:cNvSpPr>
            <a:spLocks/>
          </p:cNvSpPr>
          <p:nvPr/>
        </p:nvSpPr>
        <p:spPr bwMode="gray">
          <a:xfrm>
            <a:off x="0" y="1412875"/>
            <a:ext cx="12192000" cy="5445125"/>
          </a:xfrm>
          <a:custGeom>
            <a:avLst/>
            <a:gdLst>
              <a:gd name="T0" fmla="*/ 2147483646 w 5574"/>
              <a:gd name="T1" fmla="*/ 2147483646 h 4104"/>
              <a:gd name="T2" fmla="*/ 2147483646 w 5574"/>
              <a:gd name="T3" fmla="*/ 42248810 h 4104"/>
              <a:gd name="T4" fmla="*/ 2147483646 w 5574"/>
              <a:gd name="T5" fmla="*/ 42248810 h 4104"/>
              <a:gd name="T6" fmla="*/ 2147483646 w 5574"/>
              <a:gd name="T7" fmla="*/ 42248810 h 4104"/>
              <a:gd name="T8" fmla="*/ 516701072 w 5574"/>
              <a:gd name="T9" fmla="*/ 73935085 h 4104"/>
              <a:gd name="T10" fmla="*/ 57412202 w 5574"/>
              <a:gd name="T11" fmla="*/ 355592933 h 4104"/>
              <a:gd name="T12" fmla="*/ 57412202 w 5574"/>
              <a:gd name="T13" fmla="*/ 1469898491 h 4104"/>
              <a:gd name="T14" fmla="*/ 43059152 w 5574"/>
              <a:gd name="T15" fmla="*/ 2147483646 h 4104"/>
              <a:gd name="T16" fmla="*/ 21529576 w 5574"/>
              <a:gd name="T17" fmla="*/ 2147483646 h 4104"/>
              <a:gd name="T18" fmla="*/ 2147483646 w 5574"/>
              <a:gd name="T19" fmla="*/ 2147483646 h 4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5238603-7ABA-4BC8-9214-EE1F3ADA00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圓角矩形 25"/>
          <p:cNvSpPr>
            <a:spLocks noChangeArrowheads="1"/>
          </p:cNvSpPr>
          <p:nvPr userDrawn="1"/>
        </p:nvSpPr>
        <p:spPr bwMode="auto">
          <a:xfrm>
            <a:off x="87313" y="195263"/>
            <a:ext cx="8985250" cy="1079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258763"/>
            <a:ext cx="89789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33" name="圓角矩形 26"/>
          <p:cNvSpPr>
            <a:spLocks noChangeArrowheads="1"/>
          </p:cNvSpPr>
          <p:nvPr userDrawn="1"/>
        </p:nvSpPr>
        <p:spPr bwMode="auto">
          <a:xfrm>
            <a:off x="9150350" y="188913"/>
            <a:ext cx="1441450" cy="10795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1034" name="圓角矩形 27"/>
          <p:cNvSpPr>
            <a:spLocks noChangeArrowheads="1"/>
          </p:cNvSpPr>
          <p:nvPr userDrawn="1"/>
        </p:nvSpPr>
        <p:spPr bwMode="auto">
          <a:xfrm>
            <a:off x="10669588" y="188913"/>
            <a:ext cx="1439862" cy="10795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0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15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2.xml"/><Relationship Id="rId18" Type="http://schemas.openxmlformats.org/officeDocument/2006/relationships/slide" Target="slide16.xml"/><Relationship Id="rId3" Type="http://schemas.openxmlformats.org/officeDocument/2006/relationships/image" Target="../media/image23.jpeg"/><Relationship Id="rId21" Type="http://schemas.openxmlformats.org/officeDocument/2006/relationships/image" Target="../media/image28.jpeg"/><Relationship Id="rId7" Type="http://schemas.openxmlformats.org/officeDocument/2006/relationships/slide" Target="slide12.xml"/><Relationship Id="rId12" Type="http://schemas.openxmlformats.org/officeDocument/2006/relationships/image" Target="../media/image13.wmf"/><Relationship Id="rId17" Type="http://schemas.openxmlformats.org/officeDocument/2006/relationships/image" Target="../media/image26.jpeg"/><Relationship Id="rId25" Type="http://schemas.openxmlformats.org/officeDocument/2006/relationships/image" Target="../media/image30.jpeg"/><Relationship Id="rId2" Type="http://schemas.openxmlformats.org/officeDocument/2006/relationships/slide" Target="slide18.xml"/><Relationship Id="rId16" Type="http://schemas.openxmlformats.org/officeDocument/2006/relationships/slide" Target="slide8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slide" Target="slide10.xml"/><Relationship Id="rId24" Type="http://schemas.openxmlformats.org/officeDocument/2006/relationships/slide" Target="slide6.xml"/><Relationship Id="rId5" Type="http://schemas.openxmlformats.org/officeDocument/2006/relationships/image" Target="../media/image14.wmf"/><Relationship Id="rId15" Type="http://schemas.openxmlformats.org/officeDocument/2006/relationships/image" Target="../media/image25.jpeg"/><Relationship Id="rId23" Type="http://schemas.openxmlformats.org/officeDocument/2006/relationships/image" Target="../media/image29.jpeg"/><Relationship Id="rId10" Type="http://schemas.openxmlformats.org/officeDocument/2006/relationships/image" Target="../media/image17.wmf"/><Relationship Id="rId19" Type="http://schemas.openxmlformats.org/officeDocument/2006/relationships/image" Target="../media/image27.jpeg"/><Relationship Id="rId4" Type="http://schemas.openxmlformats.org/officeDocument/2006/relationships/slide" Target="slide11.xml"/><Relationship Id="rId9" Type="http://schemas.openxmlformats.org/officeDocument/2006/relationships/slide" Target="slide13.xml"/><Relationship Id="rId14" Type="http://schemas.openxmlformats.org/officeDocument/2006/relationships/slide" Target="slide5.xml"/><Relationship Id="rId22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com.tw/url?sa=i&amp;source=images&amp;cd=&amp;cad=rja&amp;uact=8&amp;docid=Qs-UnbdRgWDhYM&amp;tbnid=5jcZKBInM0_fdM:&amp;ved=0CAgQjRw&amp;url=http%3A%2F%2Fwww.myexperttravel.com%2Fusmap.html&amp;ei=kZYSVKrZOdXf8AXjtILADA&amp;psig=AFQjCNHRo-LanXdK6KZ2g0xQb3N3dRZaTA&amp;ust=1410590738027086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.tw/url?sa=i&amp;source=images&amp;cd=&amp;cad=rja&amp;uact=8&amp;docid=Gw4cLXqASWU1xM&amp;tbnid=UlvySfB9VREEfM&amp;ved=0CAgQjRw&amp;url=http%3A%2F%2Fwww.carnival.com%2FActivities%2FExcursion%2F102010&amp;ei=7pcSVJrALYSm8AXo1YDwBA&amp;psig=AFQjCNFNPFmRSMal14buL1csGWUN0vjo9A&amp;ust=1410591086849790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4619625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Yujing District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24563" y="5661025"/>
            <a:ext cx="4014787" cy="701675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ea typeface="新細明體" panose="02020500000000000000" pitchFamily="18" charset="-120"/>
              </a:rPr>
              <a:t>玉井區</a:t>
            </a:r>
            <a:endParaRPr lang="en-US" altLang="zh-TW" sz="40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smtClean="0">
                <a:ea typeface="新細明體" panose="02020500000000000000" pitchFamily="18" charset="-120"/>
              </a:rPr>
              <a:t>by car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anose="02020500000000000000" pitchFamily="18" charset="-120"/>
            </a:endParaRPr>
          </a:p>
        </p:txBody>
      </p:sp>
      <p:sp useBgFill="1">
        <p:nvSpPr>
          <p:cNvPr id="16388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6389" name="Picture 11" descr="C:\Documents and Settings\Lin Yen-Han\Local Settings\Temporary Internet Files\Content.IE5\TIWVL98G\MC90008946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1844675"/>
            <a:ext cx="40195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3935413" y="5445125"/>
            <a:ext cx="4210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We’ll go </a:t>
            </a:r>
            <a:r>
              <a:rPr lang="en-US" altLang="zh-TW" sz="4400" u="sng">
                <a:ea typeface="新細明體" panose="02020500000000000000" pitchFamily="18" charset="-120"/>
              </a:rPr>
              <a:t>by car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6391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by bike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7411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7412" name="群組 8"/>
          <p:cNvGrpSpPr>
            <a:grpSpLocks/>
          </p:cNvGrpSpPr>
          <p:nvPr/>
        </p:nvGrpSpPr>
        <p:grpSpPr bwMode="auto">
          <a:xfrm>
            <a:off x="4440238" y="1700213"/>
            <a:ext cx="2957512" cy="3527425"/>
            <a:chOff x="2916238" y="2349500"/>
            <a:chExt cx="2957512" cy="3527425"/>
          </a:xfrm>
        </p:grpSpPr>
        <p:pic>
          <p:nvPicPr>
            <p:cNvPr id="17415" name="Picture 8" descr="C:\Documents and Settings\Lin Yen-Han\Local Settings\Temporary Internet Files\Content.IE5\1YXU2USU\MC900318754[1].wm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638" y="2636838"/>
              <a:ext cx="1662112" cy="324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9" descr="C:\Documents and Settings\Lin Yen-Han\Local Settings\Temporary Internet Files\Content.IE5\42GBSWAD\MC900294963[1]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2349500"/>
              <a:ext cx="1655762" cy="324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3935413" y="5445125"/>
            <a:ext cx="4468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We’ll go </a:t>
            </a:r>
            <a:r>
              <a:rPr lang="en-US" altLang="zh-TW" sz="4400" u="sng">
                <a:ea typeface="新細明體" panose="02020500000000000000" pitchFamily="18" charset="-120"/>
              </a:rPr>
              <a:t>by bike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7414" name="Picture 4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by bus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8435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138" y="1268413"/>
            <a:ext cx="80295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921125" y="5445125"/>
            <a:ext cx="4262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We’ll go </a:t>
            </a:r>
            <a:r>
              <a:rPr lang="en-US" altLang="zh-TW" sz="4400" u="sng">
                <a:ea typeface="新細明體" panose="02020500000000000000" pitchFamily="18" charset="-120"/>
              </a:rPr>
              <a:t>by bus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8438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by taxi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9459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9460" name="Picture 6" descr="C:\Documents and Settings\Lin Yen-Han\Local Settings\Temporary Internet Files\Content.IE5\JH3U2ODA\MC90041909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1844675"/>
            <a:ext cx="43275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4151313" y="5445125"/>
            <a:ext cx="3819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I’ll go </a:t>
            </a:r>
            <a:r>
              <a:rPr lang="en-US" altLang="zh-TW" sz="4400" u="sng">
                <a:ea typeface="新細明體" panose="02020500000000000000" pitchFamily="18" charset="-120"/>
              </a:rPr>
              <a:t>by taxi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9462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D:\地方特色 鹽水區\圖片區\MC900417678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9463" y="1943100"/>
            <a:ext cx="2159000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圖片 3" descr="MC900424170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925" y="2230438"/>
            <a:ext cx="2016125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文字方塊 5"/>
          <p:cNvSpPr txBox="1">
            <a:spLocks noChangeArrowheads="1"/>
          </p:cNvSpPr>
          <p:nvPr/>
        </p:nvSpPr>
        <p:spPr bwMode="auto">
          <a:xfrm>
            <a:off x="8432800" y="5254625"/>
            <a:ext cx="1839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solidFill>
                  <a:srgbClr val="00B050"/>
                </a:solidFill>
                <a:ea typeface="微軟正黑體" panose="020B0604030504040204" pitchFamily="34" charset="-120"/>
              </a:rPr>
              <a:t>Reception</a:t>
            </a:r>
            <a:endParaRPr lang="zh-TW" altLang="en-US" sz="2800" b="1">
              <a:solidFill>
                <a:srgbClr val="00B050"/>
              </a:solidFill>
              <a:ea typeface="微軟正黑體" panose="020B0604030504040204" pitchFamily="34" charset="-120"/>
            </a:endParaRPr>
          </a:p>
        </p:txBody>
      </p:sp>
      <p:sp>
        <p:nvSpPr>
          <p:cNvPr id="20486" name="文字方塊 6"/>
          <p:cNvSpPr txBox="1">
            <a:spLocks noChangeArrowheads="1"/>
          </p:cNvSpPr>
          <p:nvPr/>
        </p:nvSpPr>
        <p:spPr bwMode="auto">
          <a:xfrm>
            <a:off x="1992313" y="5254625"/>
            <a:ext cx="1427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solidFill>
                  <a:srgbClr val="00B050"/>
                </a:solidFill>
                <a:ea typeface="微軟正黑體" panose="020B0604030504040204" pitchFamily="34" charset="-120"/>
              </a:rPr>
              <a:t>Tourist</a:t>
            </a:r>
            <a:endParaRPr lang="zh-TW" altLang="en-US" sz="2800" b="1">
              <a:solidFill>
                <a:srgbClr val="00B05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2" name="圓角矩形圖說文字 10"/>
          <p:cNvGrpSpPr>
            <a:grpSpLocks/>
          </p:cNvGrpSpPr>
          <p:nvPr/>
        </p:nvGrpSpPr>
        <p:grpSpPr bwMode="auto">
          <a:xfrm>
            <a:off x="4251325" y="1404938"/>
            <a:ext cx="5049838" cy="1774825"/>
            <a:chOff x="1402" y="1120"/>
            <a:chExt cx="3567" cy="1118"/>
          </a:xfrm>
        </p:grpSpPr>
        <p:pic>
          <p:nvPicPr>
            <p:cNvPr id="20491" name="圓角矩形圖說文字 1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" y="1120"/>
              <a:ext cx="3567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 Box 7"/>
            <p:cNvSpPr txBox="1">
              <a:spLocks noChangeArrowheads="1"/>
            </p:cNvSpPr>
            <p:nvPr/>
          </p:nvSpPr>
          <p:spPr bwMode="auto">
            <a:xfrm>
              <a:off x="1529" y="1290"/>
              <a:ext cx="3137" cy="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solidFill>
                    <a:srgbClr val="000000"/>
                  </a:solidFill>
                  <a:ea typeface="微軟正黑體" panose="020B0604030504040204" pitchFamily="34" charset="-120"/>
                </a:rPr>
                <a:t>How can I get to the ___________?</a:t>
              </a:r>
            </a:p>
          </p:txBody>
        </p:sp>
      </p:grpSp>
      <p:sp>
        <p:nvSpPr>
          <p:cNvPr id="20" name="圓角矩形圖說文字 19"/>
          <p:cNvSpPr/>
          <p:nvPr/>
        </p:nvSpPr>
        <p:spPr>
          <a:xfrm>
            <a:off x="3890755" y="3248981"/>
            <a:ext cx="4388490" cy="1582985"/>
          </a:xfrm>
          <a:prstGeom prst="wedgeRoundRectCallout">
            <a:avLst>
              <a:gd name="adj1" fmla="val -68733"/>
              <a:gd name="adj2" fmla="val -49981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3200" b="1" smtClean="0">
                <a:latin typeface="EngTRESS A"/>
                <a:ea typeface="微軟正黑體" panose="020B0604030504040204" pitchFamily="34" charset="-120"/>
              </a:rPr>
              <a:t>You can go by_________.</a:t>
            </a:r>
            <a:endParaRPr lang="zh-TW" altLang="en-US" sz="3200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871538"/>
            <a:ext cx="499903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793875"/>
            <a:ext cx="158591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圓角矩形圖說文字 19"/>
          <p:cNvSpPr/>
          <p:nvPr/>
        </p:nvSpPr>
        <p:spPr>
          <a:xfrm flipH="1">
            <a:off x="3361383" y="4869161"/>
            <a:ext cx="5121826" cy="1187239"/>
          </a:xfrm>
          <a:prstGeom prst="wedgeRoundRectCallout">
            <a:avLst>
              <a:gd name="adj1" fmla="val -57327"/>
              <a:gd name="adj2" fmla="val -30176"/>
              <a:gd name="adj3" fmla="val 16667"/>
            </a:avLst>
          </a:prstGeom>
          <a:ln>
            <a:noFill/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You can go by ______.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21511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25" y="4076700"/>
            <a:ext cx="14398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圖說文字 11"/>
          <p:cNvSpPr/>
          <p:nvPr/>
        </p:nvSpPr>
        <p:spPr>
          <a:xfrm flipH="1">
            <a:off x="3561579" y="2663059"/>
            <a:ext cx="6206828" cy="1296144"/>
          </a:xfrm>
          <a:prstGeom prst="wedgeRoundRectCallout">
            <a:avLst>
              <a:gd name="adj1" fmla="val 56970"/>
              <a:gd name="adj2" fmla="val -68579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How can I get to the _______?</a:t>
            </a:r>
            <a:endParaRPr kumimoji="0"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smtClean="0">
                <a:ea typeface="新細明體" panose="02020500000000000000" pitchFamily="18" charset="-120"/>
              </a:rPr>
              <a:t>mangoes</a:t>
            </a:r>
          </a:p>
        </p:txBody>
      </p:sp>
      <p:sp useBgFill="1">
        <p:nvSpPr>
          <p:cNvPr id="22531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325813" y="5445125"/>
            <a:ext cx="40973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 like </a:t>
            </a:r>
            <a:r>
              <a:rPr lang="en-US" altLang="zh-TW" sz="4400" u="sng">
                <a:ea typeface="新細明體" panose="02020500000000000000" pitchFamily="18" charset="-120"/>
              </a:rPr>
              <a:t>mangoes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2533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 descr="http://goodfruitguide.co.uk/wp-content/uploads/2010/10/Mango-general-cut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313" y="1844675"/>
            <a:ext cx="36782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dried green mangoes</a:t>
            </a:r>
          </a:p>
        </p:txBody>
      </p:sp>
      <p:sp useBgFill="1">
        <p:nvSpPr>
          <p:cNvPr id="23555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424113" y="5445125"/>
            <a:ext cx="73199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 like </a:t>
            </a:r>
            <a:r>
              <a:rPr lang="en-US" altLang="zh-TW" sz="4400" u="sng">
                <a:ea typeface="新細明體" panose="02020500000000000000" pitchFamily="18" charset="-120"/>
              </a:rPr>
              <a:t>dried green mangoes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3557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http://www.jie-xun.url.tw/yellowpage/images/product_l_4496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538" y="1844675"/>
            <a:ext cx="43195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7" descr="517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1844675"/>
            <a:ext cx="39179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shredded ice</a:t>
            </a:r>
          </a:p>
        </p:txBody>
      </p:sp>
      <p:sp useBgFill="1">
        <p:nvSpPr>
          <p:cNvPr id="24580" name="動作按鈕: 首頁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236913" y="5445125"/>
            <a:ext cx="53070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 like </a:t>
            </a:r>
            <a:r>
              <a:rPr lang="en-US" altLang="zh-TW" sz="4400" u="sng">
                <a:ea typeface="新細明體" panose="02020500000000000000" pitchFamily="18" charset="-120"/>
              </a:rPr>
              <a:t>shredded ice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4582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871538"/>
            <a:ext cx="499903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793875"/>
            <a:ext cx="158591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圓角矩形圖說文字 19"/>
          <p:cNvSpPr/>
          <p:nvPr/>
        </p:nvSpPr>
        <p:spPr>
          <a:xfrm flipH="1">
            <a:off x="3361383" y="4869161"/>
            <a:ext cx="5121826" cy="1187239"/>
          </a:xfrm>
          <a:prstGeom prst="wedgeRoundRectCallout">
            <a:avLst>
              <a:gd name="adj1" fmla="val -57327"/>
              <a:gd name="adj2" fmla="val -30176"/>
              <a:gd name="adj3" fmla="val 16667"/>
            </a:avLst>
          </a:prstGeom>
          <a:ln>
            <a:noFill/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You can try the ______.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2560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25" y="4076700"/>
            <a:ext cx="14398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圖說文字 11"/>
          <p:cNvSpPr/>
          <p:nvPr/>
        </p:nvSpPr>
        <p:spPr>
          <a:xfrm flipH="1">
            <a:off x="3561580" y="2663059"/>
            <a:ext cx="5126709" cy="1296144"/>
          </a:xfrm>
          <a:prstGeom prst="wedgeRoundRectCallout">
            <a:avLst>
              <a:gd name="adj1" fmla="val 56970"/>
              <a:gd name="adj2" fmla="val -68579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eat in </a:t>
            </a:r>
            <a:r>
              <a:rPr kumimoji="0" lang="en-US" altLang="zh-TW" sz="2800" b="1" dirty="0" err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Yujing</a:t>
            </a:r>
            <a:r>
              <a:rPr kumimoji="0"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?</a:t>
            </a:r>
            <a:endParaRPr kumimoji="0"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Contents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gray">
          <a:xfrm>
            <a:off x="3886200" y="48545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 rot="3419336">
            <a:off x="3602037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gray">
          <a:xfrm>
            <a:off x="3657600" y="43211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gray">
          <a:xfrm>
            <a:off x="3886200" y="23399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 rot="3419336">
            <a:off x="3602037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52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1851025"/>
            <a:ext cx="1976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Introduction</a:t>
            </a:r>
            <a:endParaRPr lang="zh-TW" altLang="zh-TW" sz="2400" b="1">
              <a:latin typeface="Arial" panose="020B0604020202020204" pitchFamily="34" charset="0"/>
              <a:ea typeface="The Interzone" pitchFamily="2" charset="-12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gray">
          <a:xfrm>
            <a:off x="3657600" y="18065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gray">
          <a:xfrm>
            <a:off x="3886200" y="31781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 rot="3419336">
            <a:off x="3602037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gray">
          <a:xfrm>
            <a:off x="3657600" y="26447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gray">
          <a:xfrm>
            <a:off x="3887788" y="4014788"/>
            <a:ext cx="4799012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 rot="3419336">
            <a:off x="3602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gray">
          <a:xfrm>
            <a:off x="3657600" y="34829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60" name="Text Box 18"/>
          <p:cNvSpPr txBox="1">
            <a:spLocks noChangeArrowheads="1"/>
          </p:cNvSpPr>
          <p:nvPr/>
        </p:nvSpPr>
        <p:spPr bwMode="gray">
          <a:xfrm>
            <a:off x="3657600" y="5181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61" name="Text Box 20">
            <a:hlinkClick r:id="rId4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2679700"/>
            <a:ext cx="1820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Vocabulary</a:t>
            </a:r>
          </a:p>
        </p:txBody>
      </p:sp>
      <p:sp>
        <p:nvSpPr>
          <p:cNvPr id="6162" name="Text Box 21">
            <a:hlinkClick r:id="rId5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3543300"/>
            <a:ext cx="215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Conversation</a:t>
            </a:r>
          </a:p>
        </p:txBody>
      </p:sp>
      <p:sp>
        <p:nvSpPr>
          <p:cNvPr id="6163" name="Text Box 22">
            <a:hlinkClick r:id="rId6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4365625"/>
            <a:ext cx="4011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Activity – Information Gap</a:t>
            </a:r>
            <a:endParaRPr lang="zh-TW" altLang="zh-TW" sz="2400" b="1">
              <a:latin typeface="Arial" panose="020B0604020202020204" pitchFamily="34" charset="0"/>
              <a:ea typeface="The Interzone" pitchFamily="2" charset="-120"/>
            </a:endParaRPr>
          </a:p>
        </p:txBody>
      </p:sp>
      <p:sp useBgFill="1">
        <p:nvSpPr>
          <p:cNvPr id="6164" name="動作按鈕: 首頁 2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19" descr="51734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4388" y="1687513"/>
            <a:ext cx="176688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anose="02020500000000000000" pitchFamily="18" charset="-120"/>
              </a:rPr>
              <a:t>Vocabulary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26628" name="Picture 8" descr="C:\Documents and Settings\Lin Yen-Han\Local Settings\Temporary Internet Files\Content.IE5\1YXU2USU\MC900318754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650" y="4868863"/>
            <a:ext cx="7493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C:\Documents and Settings\Lin Yen-Han\Local Settings\Temporary Internet Files\Content.IE5\42GBSWAD\MC900294963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4868863"/>
            <a:ext cx="7461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4868863"/>
            <a:ext cx="28733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6" descr="C:\Documents and Settings\Lin Yen-Han\Local Settings\Temporary Internet Files\Content.IE5\JH3U2ODA\MC900419090[1]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525" y="4868863"/>
            <a:ext cx="19526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1" descr="C:\Documents and Settings\Lin Yen-Han\Local Settings\Temporary Internet Files\Content.IE5\TIWVL98G\MC900089460[1].wm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4905375"/>
            <a:ext cx="18129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6633" name="動作按鈕: 首頁 3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6634" name="內容版面配置區 7" descr="圖片2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896225" y="1700213"/>
            <a:ext cx="19462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8" descr="http://tour.tainan.gov.tw/Upload/Spot/ImgFile/110633233974903493644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513" y="3282950"/>
            <a:ext cx="2157412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0" descr="http://goodfruitguide.co.uk/wp-content/uploads/2010/10/Mango-general-cut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50" y="1679575"/>
            <a:ext cx="16605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8" descr="http://www.jie-xun.url.tw/yellowpage/images/product_l_449699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1687513"/>
            <a:ext cx="19494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圖片 20" descr="圖片2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0" y="3282950"/>
            <a:ext cx="19494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9" descr="http://www.siraya-nsa.gov.tw/WebUploadFile/Att10/10001497.jp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4763" y="3284538"/>
            <a:ext cx="261461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871538"/>
            <a:ext cx="499903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793875"/>
            <a:ext cx="158591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圓角矩形圖說文字 19"/>
          <p:cNvSpPr/>
          <p:nvPr/>
        </p:nvSpPr>
        <p:spPr>
          <a:xfrm flipH="1">
            <a:off x="4243999" y="4869161"/>
            <a:ext cx="4239211" cy="1187239"/>
          </a:xfrm>
          <a:prstGeom prst="wedgeRoundRectCallout">
            <a:avLst>
              <a:gd name="adj1" fmla="val -57327"/>
              <a:gd name="adj2" fmla="val -30176"/>
              <a:gd name="adj3" fmla="val 16667"/>
            </a:avLst>
          </a:prstGeom>
          <a:ln>
            <a:noFill/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Hi! I’m from </a:t>
            </a:r>
            <a:r>
              <a:rPr lang="en-US" altLang="zh-TW" sz="2800" b="1" dirty="0" err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Yujing</a:t>
            </a:r>
            <a:r>
              <a:rPr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.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27655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25" y="4076700"/>
            <a:ext cx="14398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圖說文字 11"/>
          <p:cNvSpPr/>
          <p:nvPr/>
        </p:nvSpPr>
        <p:spPr>
          <a:xfrm flipH="1">
            <a:off x="3561581" y="2663059"/>
            <a:ext cx="5604049" cy="1296144"/>
          </a:xfrm>
          <a:prstGeom prst="wedgeRoundRectCallout">
            <a:avLst>
              <a:gd name="adj1" fmla="val 56970"/>
              <a:gd name="adj2" fmla="val -68579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from?</a:t>
            </a:r>
            <a:endParaRPr kumimoji="0"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871538"/>
            <a:ext cx="499903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793875"/>
            <a:ext cx="158591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圓角矩形圖說文字 19"/>
          <p:cNvSpPr/>
          <p:nvPr/>
        </p:nvSpPr>
        <p:spPr>
          <a:xfrm flipH="1">
            <a:off x="4243999" y="4869161"/>
            <a:ext cx="4239211" cy="1187239"/>
          </a:xfrm>
          <a:prstGeom prst="wedgeRoundRectCallout">
            <a:avLst>
              <a:gd name="adj1" fmla="val -57327"/>
              <a:gd name="adj2" fmla="val -30176"/>
              <a:gd name="adj3" fmla="val 16667"/>
            </a:avLst>
          </a:prstGeom>
          <a:ln>
            <a:noFill/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You can see ______.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28679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25" y="4076700"/>
            <a:ext cx="14398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圖說文字 11"/>
          <p:cNvSpPr/>
          <p:nvPr/>
        </p:nvSpPr>
        <p:spPr>
          <a:xfrm flipH="1">
            <a:off x="3561581" y="2663059"/>
            <a:ext cx="5604049" cy="1296144"/>
          </a:xfrm>
          <a:prstGeom prst="wedgeRoundRectCallout">
            <a:avLst>
              <a:gd name="adj1" fmla="val 56970"/>
              <a:gd name="adj2" fmla="val -68579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do in </a:t>
            </a:r>
            <a:r>
              <a:rPr kumimoji="0" lang="en-US" altLang="zh-TW" sz="2800" b="1" dirty="0" err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Yujing</a:t>
            </a:r>
            <a:r>
              <a:rPr kumimoji="0"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?</a:t>
            </a:r>
            <a:endParaRPr kumimoji="0"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871538"/>
            <a:ext cx="499903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793875"/>
            <a:ext cx="158591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圓角矩形圖說文字 19"/>
          <p:cNvSpPr/>
          <p:nvPr/>
        </p:nvSpPr>
        <p:spPr>
          <a:xfrm flipH="1">
            <a:off x="3361383" y="4869161"/>
            <a:ext cx="5121826" cy="1187239"/>
          </a:xfrm>
          <a:prstGeom prst="wedgeRoundRectCallout">
            <a:avLst>
              <a:gd name="adj1" fmla="val -57327"/>
              <a:gd name="adj2" fmla="val -30176"/>
              <a:gd name="adj3" fmla="val 16667"/>
            </a:avLst>
          </a:prstGeom>
          <a:ln>
            <a:noFill/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You can try the ______.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29703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25" y="4076700"/>
            <a:ext cx="14398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圖說文字 11"/>
          <p:cNvSpPr/>
          <p:nvPr/>
        </p:nvSpPr>
        <p:spPr>
          <a:xfrm flipH="1">
            <a:off x="3561580" y="2663059"/>
            <a:ext cx="5126709" cy="1296144"/>
          </a:xfrm>
          <a:prstGeom prst="wedgeRoundRectCallout">
            <a:avLst>
              <a:gd name="adj1" fmla="val 56970"/>
              <a:gd name="adj2" fmla="val -68579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eat in </a:t>
            </a:r>
            <a:r>
              <a:rPr kumimoji="0" lang="en-US" altLang="zh-TW" sz="2800" b="1" dirty="0" err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Yujing</a:t>
            </a:r>
            <a:r>
              <a:rPr kumimoji="0"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?</a:t>
            </a:r>
            <a:endParaRPr kumimoji="0"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Conversation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 flipH="1">
            <a:off x="3224488" y="4077073"/>
            <a:ext cx="5409858" cy="1187239"/>
          </a:xfrm>
          <a:prstGeom prst="wedgeRoundRectCallout">
            <a:avLst>
              <a:gd name="adj1" fmla="val -47991"/>
              <a:gd name="adj2" fmla="val -82989"/>
              <a:gd name="adj3" fmla="val 16667"/>
            </a:avLst>
          </a:prstGeom>
          <a:ln>
            <a:noFill/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from?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30726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950" y="2492375"/>
            <a:ext cx="157321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endParaRPr lang="zh-TW" altLang="zh-TW" smtClean="0">
              <a:ea typeface="新細明體" panose="02020500000000000000" pitchFamily="18" charset="-120"/>
            </a:endParaRPr>
          </a:p>
        </p:txBody>
      </p:sp>
      <p:pic>
        <p:nvPicPr>
          <p:cNvPr id="32771" name="Picture 2" descr="http://www.myexperttravel.com/images/us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675" y="0"/>
            <a:ext cx="949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7475538" y="5162550"/>
            <a:ext cx="1530350" cy="1554163"/>
          </a:xfrm>
          <a:custGeom>
            <a:avLst/>
            <a:gdLst>
              <a:gd name="connsiteX0" fmla="*/ 33251 w 1529542"/>
              <a:gd name="connsiteY0" fmla="*/ 289957 h 1553492"/>
              <a:gd name="connsiteX1" fmla="*/ 0 w 1529542"/>
              <a:gd name="connsiteY1" fmla="*/ 140328 h 1553492"/>
              <a:gd name="connsiteX2" fmla="*/ 432262 w 1529542"/>
              <a:gd name="connsiteY2" fmla="*/ 73826 h 1553492"/>
              <a:gd name="connsiteX3" fmla="*/ 515389 w 1529542"/>
              <a:gd name="connsiteY3" fmla="*/ 156953 h 1553492"/>
              <a:gd name="connsiteX4" fmla="*/ 947651 w 1529542"/>
              <a:gd name="connsiteY4" fmla="*/ 140328 h 1553492"/>
              <a:gd name="connsiteX5" fmla="*/ 947651 w 1529542"/>
              <a:gd name="connsiteY5" fmla="*/ 140328 h 1553492"/>
              <a:gd name="connsiteX6" fmla="*/ 997527 w 1529542"/>
              <a:gd name="connsiteY6" fmla="*/ 156953 h 1553492"/>
              <a:gd name="connsiteX7" fmla="*/ 997527 w 1529542"/>
              <a:gd name="connsiteY7" fmla="*/ 40575 h 1553492"/>
              <a:gd name="connsiteX8" fmla="*/ 997527 w 1529542"/>
              <a:gd name="connsiteY8" fmla="*/ 40575 h 1553492"/>
              <a:gd name="connsiteX9" fmla="*/ 1097280 w 1529542"/>
              <a:gd name="connsiteY9" fmla="*/ 40575 h 1553492"/>
              <a:gd name="connsiteX10" fmla="*/ 1529542 w 1529542"/>
              <a:gd name="connsiteY10" fmla="*/ 1021477 h 1553492"/>
              <a:gd name="connsiteX11" fmla="*/ 1512916 w 1529542"/>
              <a:gd name="connsiteY11" fmla="*/ 1237608 h 1553492"/>
              <a:gd name="connsiteX12" fmla="*/ 1479665 w 1529542"/>
              <a:gd name="connsiteY12" fmla="*/ 1370612 h 1553492"/>
              <a:gd name="connsiteX13" fmla="*/ 1313411 w 1529542"/>
              <a:gd name="connsiteY13" fmla="*/ 1553492 h 1553492"/>
              <a:gd name="connsiteX14" fmla="*/ 1230283 w 1529542"/>
              <a:gd name="connsiteY14" fmla="*/ 1553492 h 1553492"/>
              <a:gd name="connsiteX15" fmla="*/ 1479665 w 1529542"/>
              <a:gd name="connsiteY15" fmla="*/ 1387237 h 1553492"/>
              <a:gd name="connsiteX16" fmla="*/ 1313411 w 1529542"/>
              <a:gd name="connsiteY16" fmla="*/ 1387237 h 1553492"/>
              <a:gd name="connsiteX17" fmla="*/ 1230283 w 1529542"/>
              <a:gd name="connsiteY17" fmla="*/ 1204357 h 1553492"/>
              <a:gd name="connsiteX18" fmla="*/ 1197032 w 1529542"/>
              <a:gd name="connsiteY18" fmla="*/ 1204357 h 1553492"/>
              <a:gd name="connsiteX19" fmla="*/ 1197032 w 1529542"/>
              <a:gd name="connsiteY19" fmla="*/ 1204357 h 1553492"/>
              <a:gd name="connsiteX20" fmla="*/ 1113905 w 1529542"/>
              <a:gd name="connsiteY20" fmla="*/ 1121230 h 1553492"/>
              <a:gd name="connsiteX21" fmla="*/ 980902 w 1529542"/>
              <a:gd name="connsiteY21" fmla="*/ 938350 h 1553492"/>
              <a:gd name="connsiteX22" fmla="*/ 964276 w 1529542"/>
              <a:gd name="connsiteY22" fmla="*/ 639092 h 1553492"/>
              <a:gd name="connsiteX23" fmla="*/ 847898 w 1529542"/>
              <a:gd name="connsiteY23" fmla="*/ 472837 h 1553492"/>
              <a:gd name="connsiteX24" fmla="*/ 731520 w 1529542"/>
              <a:gd name="connsiteY24" fmla="*/ 323208 h 1553492"/>
              <a:gd name="connsiteX25" fmla="*/ 581891 w 1529542"/>
              <a:gd name="connsiteY25" fmla="*/ 289957 h 1553492"/>
              <a:gd name="connsiteX26" fmla="*/ 515389 w 1529542"/>
              <a:gd name="connsiteY26" fmla="*/ 389710 h 1553492"/>
              <a:gd name="connsiteX27" fmla="*/ 332509 w 1529542"/>
              <a:gd name="connsiteY27" fmla="*/ 339833 h 1553492"/>
              <a:gd name="connsiteX28" fmla="*/ 182880 w 1529542"/>
              <a:gd name="connsiteY28" fmla="*/ 273332 h 1553492"/>
              <a:gd name="connsiteX29" fmla="*/ 33251 w 1529542"/>
              <a:gd name="connsiteY29" fmla="*/ 289957 h 155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29542" h="1553492">
                <a:moveTo>
                  <a:pt x="33251" y="289957"/>
                </a:moveTo>
                <a:lnTo>
                  <a:pt x="0" y="140328"/>
                </a:lnTo>
                <a:lnTo>
                  <a:pt x="432262" y="73826"/>
                </a:lnTo>
                <a:lnTo>
                  <a:pt x="515389" y="156953"/>
                </a:lnTo>
                <a:lnTo>
                  <a:pt x="947651" y="140328"/>
                </a:lnTo>
                <a:lnTo>
                  <a:pt x="947651" y="140328"/>
                </a:lnTo>
                <a:lnTo>
                  <a:pt x="997527" y="156953"/>
                </a:lnTo>
                <a:cubicBezTo>
                  <a:pt x="979534" y="-4992"/>
                  <a:pt x="958460" y="-37562"/>
                  <a:pt x="997527" y="40575"/>
                </a:cubicBezTo>
                <a:lnTo>
                  <a:pt x="997527" y="40575"/>
                </a:lnTo>
                <a:lnTo>
                  <a:pt x="1097280" y="40575"/>
                </a:lnTo>
                <a:lnTo>
                  <a:pt x="1529542" y="1021477"/>
                </a:lnTo>
                <a:lnTo>
                  <a:pt x="1512916" y="1237608"/>
                </a:lnTo>
                <a:lnTo>
                  <a:pt x="1479665" y="1370612"/>
                </a:lnTo>
                <a:lnTo>
                  <a:pt x="1313411" y="1553492"/>
                </a:lnTo>
                <a:lnTo>
                  <a:pt x="1230283" y="1553492"/>
                </a:lnTo>
                <a:lnTo>
                  <a:pt x="1479665" y="1387237"/>
                </a:lnTo>
                <a:lnTo>
                  <a:pt x="1313411" y="1387237"/>
                </a:lnTo>
                <a:cubicBezTo>
                  <a:pt x="1311706" y="1382689"/>
                  <a:pt x="1266510" y="1231527"/>
                  <a:pt x="1230283" y="1204357"/>
                </a:cubicBezTo>
                <a:cubicBezTo>
                  <a:pt x="1221416" y="1197707"/>
                  <a:pt x="1208116" y="1204357"/>
                  <a:pt x="1197032" y="1204357"/>
                </a:cubicBezTo>
                <a:lnTo>
                  <a:pt x="1197032" y="1204357"/>
                </a:lnTo>
                <a:lnTo>
                  <a:pt x="1113905" y="1121230"/>
                </a:lnTo>
                <a:lnTo>
                  <a:pt x="980902" y="938350"/>
                </a:lnTo>
                <a:lnTo>
                  <a:pt x="964276" y="639092"/>
                </a:lnTo>
                <a:lnTo>
                  <a:pt x="847898" y="472837"/>
                </a:lnTo>
                <a:lnTo>
                  <a:pt x="731520" y="323208"/>
                </a:lnTo>
                <a:lnTo>
                  <a:pt x="581891" y="289957"/>
                </a:lnTo>
                <a:lnTo>
                  <a:pt x="515389" y="389710"/>
                </a:lnTo>
                <a:lnTo>
                  <a:pt x="332509" y="339833"/>
                </a:lnTo>
                <a:lnTo>
                  <a:pt x="182880" y="273332"/>
                </a:lnTo>
                <a:lnTo>
                  <a:pt x="33251" y="28995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Conversation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 flipH="1">
            <a:off x="3224488" y="4077073"/>
            <a:ext cx="5409858" cy="1187239"/>
          </a:xfrm>
          <a:prstGeom prst="wedgeRoundRectCallout">
            <a:avLst>
              <a:gd name="adj1" fmla="val -47991"/>
              <a:gd name="adj2" fmla="val -82989"/>
              <a:gd name="adj3" fmla="val 16667"/>
            </a:avLst>
          </a:prstGeom>
          <a:ln>
            <a:noFill/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do in America?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33798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950" y="2492375"/>
            <a:ext cx="157321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arnival.com/~/media/Images/PreSales/Excursions/Ports_M-Q/PCV/102010/Gallery/xxxwalt-disney-world-magic-kingdom-port-canaveral-orlando-fl-9.ash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115888"/>
            <a:ext cx="9299575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標題 1"/>
          <p:cNvSpPr txBox="1">
            <a:spLocks/>
          </p:cNvSpPr>
          <p:nvPr/>
        </p:nvSpPr>
        <p:spPr bwMode="auto">
          <a:xfrm>
            <a:off x="1490663" y="0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sz="9600" b="1">
                <a:solidFill>
                  <a:srgbClr val="FF0000"/>
                </a:solidFill>
                <a:ea typeface="微軟正黑體" panose="020B0604030504040204" pitchFamily="34" charset="-120"/>
              </a:rPr>
              <a:t>Disney World</a:t>
            </a:r>
            <a:endParaRPr kumimoji="1" lang="zh-TW" altLang="en-US" sz="4000" b="1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dn.fansided.com/wp-content/blogs.dir/20/files/2014/10/stephen-curry-jeremy-lin-nba-preseason-golden-state-warriors-los-angeles-lakers9-59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538" y="638175"/>
            <a:ext cx="8656637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Conversation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 flipH="1">
            <a:off x="3224488" y="4077073"/>
            <a:ext cx="5409858" cy="1187239"/>
          </a:xfrm>
          <a:prstGeom prst="wedgeRoundRectCallout">
            <a:avLst>
              <a:gd name="adj1" fmla="val -47991"/>
              <a:gd name="adj2" fmla="val -82989"/>
              <a:gd name="adj3" fmla="val 16667"/>
            </a:avLst>
          </a:prstGeom>
          <a:ln>
            <a:noFill/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eat in America?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37894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950" y="2492375"/>
            <a:ext cx="157321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Introduction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1598613"/>
            <a:ext cx="61610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矩形 6"/>
          <p:cNvSpPr>
            <a:spLocks noChangeArrowheads="1"/>
          </p:cNvSpPr>
          <p:nvPr/>
        </p:nvSpPr>
        <p:spPr bwMode="auto">
          <a:xfrm>
            <a:off x="6600825" y="1412875"/>
            <a:ext cx="40671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新細明體" panose="02020500000000000000" pitchFamily="18" charset="-120"/>
              </a:rPr>
              <a:t>Yujing District is a rural district in the southeast of Tainan City. </a:t>
            </a:r>
            <a:endParaRPr lang="zh-TW" altLang="en-US" sz="2800">
              <a:ea typeface="新細明體" panose="02020500000000000000" pitchFamily="18" charset="-120"/>
            </a:endParaRPr>
          </a:p>
        </p:txBody>
      </p:sp>
      <p:sp useBgFill="1">
        <p:nvSpPr>
          <p:cNvPr id="8197" name="動作按鈕: 首頁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3644900"/>
            <a:ext cx="10636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zh-TW" smtClean="0">
              <a:ea typeface="新細明體" panose="02020500000000000000" pitchFamily="18" charset="-120"/>
            </a:endParaRPr>
          </a:p>
        </p:txBody>
      </p:sp>
      <p:pic>
        <p:nvPicPr>
          <p:cNvPr id="39939" name="Picture 2" descr="http://worldonline.media.clients.ellingtoncms.com/img/marketplace/products/2011/03/30/AllAmericanFeast_lid_t670.jpg?b3f6a5d7692ccc373d56e40cf708e3fa67d9af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06413"/>
            <a:ext cx="9144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panose="02020500000000000000" pitchFamily="18" charset="-120"/>
              </a:rPr>
              <a:t>Activity - Information Gap</a:t>
            </a:r>
            <a:endParaRPr lang="zh-TW" altLang="en-US" sz="3600" smtClean="0">
              <a:ea typeface="新細明體" panose="02020500000000000000" pitchFamily="18" charset="-120"/>
            </a:endParaRPr>
          </a:p>
        </p:txBody>
      </p:sp>
      <p:sp>
        <p:nvSpPr>
          <p:cNvPr id="40963" name="內容版面配置區 2"/>
          <p:cNvSpPr txBox="1">
            <a:spLocks/>
          </p:cNvSpPr>
          <p:nvPr/>
        </p:nvSpPr>
        <p:spPr bwMode="gray">
          <a:xfrm>
            <a:off x="1981200" y="3644900"/>
            <a:ext cx="82296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1. I will go to the Tapani Memorial Park</a:t>
            </a:r>
            <a:r>
              <a:rPr lang="zh-TW" altLang="en-US" sz="2000">
                <a:ea typeface="新細明體" panose="02020500000000000000" pitchFamily="18" charset="-120"/>
              </a:rPr>
              <a:t> </a:t>
            </a:r>
            <a:r>
              <a:rPr lang="en-US" altLang="zh-TW" sz="2000">
                <a:ea typeface="新細明體" panose="02020500000000000000" pitchFamily="18" charset="-120"/>
              </a:rPr>
              <a:t>by 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2. I will go to the Jiang’s Old Mansion</a:t>
            </a:r>
            <a:r>
              <a:rPr lang="zh-TW" altLang="en-US" sz="2000">
                <a:ea typeface="新細明體" panose="02020500000000000000" pitchFamily="18" charset="-120"/>
              </a:rPr>
              <a:t> </a:t>
            </a:r>
            <a:r>
              <a:rPr lang="en-US" altLang="zh-TW" sz="2000">
                <a:ea typeface="新細明體" panose="02020500000000000000" pitchFamily="18" charset="-120"/>
              </a:rPr>
              <a:t>by _______.</a:t>
            </a:r>
            <a:endParaRPr lang="zh-TW" altLang="en-US" sz="2000">
              <a:ea typeface="新細明體" panose="02020500000000000000" pitchFamily="18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3. I will _____ _____ the Beiji Temple ___ 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4. I _____ _____ _____ the _______ _______ ___ 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5. ______________________________________________.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048000" y="2492375"/>
          <a:ext cx="6096000" cy="79375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968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Word Bank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 bike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car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bus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taxi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</a:tbl>
          </a:graphicData>
        </a:graphic>
      </p:graphicFrame>
      <p:sp>
        <p:nvSpPr>
          <p:cNvPr id="40978" name="內容版面配置區 2"/>
          <p:cNvSpPr>
            <a:spLocks noGrp="1"/>
          </p:cNvSpPr>
          <p:nvPr>
            <p:ph idx="1"/>
          </p:nvPr>
        </p:nvSpPr>
        <p:spPr>
          <a:xfrm>
            <a:off x="2640013" y="1600200"/>
            <a:ext cx="7283450" cy="604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 smtClean="0">
                <a:ea typeface="新細明體" panose="02020500000000000000" pitchFamily="18" charset="-120"/>
              </a:rPr>
              <a:t>Writing exercise. Complete the sentences.</a:t>
            </a:r>
          </a:p>
        </p:txBody>
      </p:sp>
      <p:sp useBgFill="1">
        <p:nvSpPr>
          <p:cNvPr id="40979" name="動作按鈕: 首頁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0980" name="Picture 20" descr="C:\Documents and Settings\Lin Yen-Han\Local Settings\Temporary Internet Files\Content.IE5\O10MY2GU\MC90033230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1557338"/>
            <a:ext cx="5857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panose="02020500000000000000" pitchFamily="18" charset="-120"/>
              </a:rPr>
              <a:t>Activity - Information Gap</a:t>
            </a:r>
            <a:endParaRPr lang="zh-TW" altLang="en-US" sz="3600" smtClean="0">
              <a:ea typeface="新細明體" panose="02020500000000000000" pitchFamily="18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992313" y="3789363"/>
          <a:ext cx="8229600" cy="202882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1475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Q: How will you go to the ____________________?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Place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Tapani Memorial Park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 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Jiang’s Old Mansion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 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Beiji Temple 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fruit market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farm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Your Friend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Transportation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048000" y="2471738"/>
          <a:ext cx="6096000" cy="74295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Word Bank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 bike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car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bus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taxi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</a:tbl>
          </a:graphicData>
        </a:graphic>
      </p:graphicFrame>
      <p:sp>
        <p:nvSpPr>
          <p:cNvPr id="42033" name="內容版面配置區 2"/>
          <p:cNvSpPr txBox="1">
            <a:spLocks/>
          </p:cNvSpPr>
          <p:nvPr/>
        </p:nvSpPr>
        <p:spPr bwMode="gray">
          <a:xfrm>
            <a:off x="2628900" y="1600200"/>
            <a:ext cx="67071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ea typeface="新細明體" panose="02020500000000000000" pitchFamily="18" charset="-120"/>
              </a:rPr>
              <a:t>Ask your friends and fill in the blanks.</a:t>
            </a:r>
          </a:p>
        </p:txBody>
      </p:sp>
      <p:sp useBgFill="1">
        <p:nvSpPr>
          <p:cNvPr id="42034" name="動作按鈕: 首頁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2035" name="Picture 52" descr="C:\Documents and Settings\Lin Yen-Han\Local Settings\Temporary Internet Files\Content.IE5\R4HNSO6G\MC90033985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1557338"/>
            <a:ext cx="7969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20800" y="4486275"/>
            <a:ext cx="10363200" cy="1165225"/>
          </a:xfrm>
        </p:spPr>
        <p:txBody>
          <a:bodyPr/>
          <a:lstStyle/>
          <a:p>
            <a:pPr eaLnBrk="1" hangingPunct="1"/>
            <a:r>
              <a:rPr lang="en-US" altLang="zh-TW" sz="6400" smtClean="0">
                <a:ea typeface="新細明體" panose="02020500000000000000" pitchFamily="18" charset="-120"/>
              </a:rPr>
              <a:t>Thank You!</a:t>
            </a:r>
          </a:p>
        </p:txBody>
      </p:sp>
      <p:sp>
        <p:nvSpPr>
          <p:cNvPr id="43011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871538"/>
            <a:ext cx="499903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793875"/>
            <a:ext cx="158591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圓角矩形圖說文字 19"/>
          <p:cNvSpPr/>
          <p:nvPr/>
        </p:nvSpPr>
        <p:spPr>
          <a:xfrm flipH="1">
            <a:off x="4243999" y="4869161"/>
            <a:ext cx="4239211" cy="1187239"/>
          </a:xfrm>
          <a:prstGeom prst="wedgeRoundRectCallout">
            <a:avLst>
              <a:gd name="adj1" fmla="val -57327"/>
              <a:gd name="adj2" fmla="val -30176"/>
              <a:gd name="adj3" fmla="val 16667"/>
            </a:avLst>
          </a:prstGeom>
          <a:ln>
            <a:noFill/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Hi! I’m from </a:t>
            </a:r>
            <a:r>
              <a:rPr lang="en-US" altLang="zh-TW" sz="2800" b="1" dirty="0" err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Yujing</a:t>
            </a:r>
            <a:r>
              <a:rPr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.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1024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25" y="4076700"/>
            <a:ext cx="14398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圖說文字 11"/>
          <p:cNvSpPr/>
          <p:nvPr/>
        </p:nvSpPr>
        <p:spPr>
          <a:xfrm flipH="1">
            <a:off x="3561581" y="2663059"/>
            <a:ext cx="5604049" cy="1296144"/>
          </a:xfrm>
          <a:prstGeom prst="wedgeRoundRectCallout">
            <a:avLst>
              <a:gd name="adj1" fmla="val 56970"/>
              <a:gd name="adj2" fmla="val -68579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from?</a:t>
            </a:r>
            <a:endParaRPr kumimoji="0"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smtClean="0">
                <a:ea typeface="新細明體" panose="02020500000000000000" pitchFamily="18" charset="-120"/>
              </a:rPr>
              <a:t>Beiji Temple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 useBgFill="1">
        <p:nvSpPr>
          <p:cNvPr id="11267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1268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2535238" y="5445125"/>
            <a:ext cx="54340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Beiji Temple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1270" name="內容版面配置區 7" descr="圖片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648075" y="1844675"/>
            <a:ext cx="43148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ea typeface="新細明體" panose="02020500000000000000" pitchFamily="18" charset="-120"/>
              </a:rPr>
              <a:t>The Jiang’s</a:t>
            </a:r>
            <a:r>
              <a:rPr lang="en-US" altLang="zh-TW" sz="4000" b="0" smtClean="0">
                <a:ea typeface="新細明體" panose="02020500000000000000" pitchFamily="18" charset="-120"/>
              </a:rPr>
              <a:t> </a:t>
            </a:r>
            <a:r>
              <a:rPr lang="en-US" altLang="zh-TW" sz="4000" smtClean="0">
                <a:ea typeface="新細明體" panose="02020500000000000000" pitchFamily="18" charset="-120"/>
              </a:rPr>
              <a:t>Old Mansion</a:t>
            </a:r>
            <a:endParaRPr lang="zh-TW" altLang="en-US" sz="4000" smtClean="0">
              <a:ea typeface="新細明體" panose="02020500000000000000" pitchFamily="18" charset="-120"/>
            </a:endParaRPr>
          </a:p>
        </p:txBody>
      </p:sp>
      <p:sp useBgFill="1">
        <p:nvSpPr>
          <p:cNvPr id="12291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881188" y="5445125"/>
            <a:ext cx="6737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Jiang’s Old Mansion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2293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http://www.siraya-nsa.gov.tw/WebUploadFile/Att10/100014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8175" y="1844675"/>
            <a:ext cx="57975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smtClean="0">
                <a:ea typeface="新細明體" panose="02020500000000000000" pitchFamily="18" charset="-120"/>
              </a:rPr>
              <a:t>fruit market</a:t>
            </a:r>
            <a:endParaRPr lang="zh-TW" altLang="en-US" sz="3200" smtClean="0">
              <a:ea typeface="新細明體" panose="02020500000000000000" pitchFamily="18" charset="-120"/>
            </a:endParaRPr>
          </a:p>
        </p:txBody>
      </p:sp>
      <p:sp useBgFill="1">
        <p:nvSpPr>
          <p:cNvPr id="13315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927350" y="5445125"/>
            <a:ext cx="6337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fruit market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3317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圖片 6" descr="圖片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538" y="1844675"/>
            <a:ext cx="43195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1631950" y="258763"/>
            <a:ext cx="6878638" cy="944562"/>
          </a:xfrm>
        </p:spPr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Tapani Memorial Park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4339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063750" y="5445125"/>
            <a:ext cx="7920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Tapani Memorial Park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4341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http://tour.tainan.gov.tw/Upload/Spot/ImgFile/1106332339749034936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8075" y="1844675"/>
            <a:ext cx="47799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871538"/>
            <a:ext cx="499903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793875"/>
            <a:ext cx="158591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圓角矩形圖說文字 19"/>
          <p:cNvSpPr/>
          <p:nvPr/>
        </p:nvSpPr>
        <p:spPr>
          <a:xfrm flipH="1">
            <a:off x="4243999" y="4869161"/>
            <a:ext cx="4239211" cy="1187239"/>
          </a:xfrm>
          <a:prstGeom prst="wedgeRoundRectCallout">
            <a:avLst>
              <a:gd name="adj1" fmla="val -57327"/>
              <a:gd name="adj2" fmla="val -30176"/>
              <a:gd name="adj3" fmla="val 16667"/>
            </a:avLst>
          </a:prstGeom>
          <a:ln>
            <a:noFill/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You can see ______.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1536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25" y="4076700"/>
            <a:ext cx="14398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圖說文字 11"/>
          <p:cNvSpPr/>
          <p:nvPr/>
        </p:nvSpPr>
        <p:spPr>
          <a:xfrm flipH="1">
            <a:off x="3561581" y="2663059"/>
            <a:ext cx="5604049" cy="1296144"/>
          </a:xfrm>
          <a:prstGeom prst="wedgeRoundRectCallout">
            <a:avLst>
              <a:gd name="adj1" fmla="val 56970"/>
              <a:gd name="adj2" fmla="val -68579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do in </a:t>
            </a:r>
            <a:r>
              <a:rPr kumimoji="0" lang="en-US" altLang="zh-TW" sz="2800" b="1" dirty="0" err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Yujing</a:t>
            </a:r>
            <a:r>
              <a:rPr kumimoji="0" lang="en-US" altLang="zh-TW" sz="28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?</a:t>
            </a:r>
            <a:endParaRPr kumimoji="0"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_2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99"/>
        </a:dk2>
        <a:lt2>
          <a:srgbClr val="808080"/>
        </a:lt2>
        <a:accent1>
          <a:srgbClr val="78ABDA"/>
        </a:accent1>
        <a:accent2>
          <a:srgbClr val="8BD1C4"/>
        </a:accent2>
        <a:accent3>
          <a:srgbClr val="FFFFFF"/>
        </a:accent3>
        <a:accent4>
          <a:srgbClr val="000000"/>
        </a:accent4>
        <a:accent5>
          <a:srgbClr val="BED2EA"/>
        </a:accent5>
        <a:accent6>
          <a:srgbClr val="7DBDB1"/>
        </a:accent6>
        <a:hlink>
          <a:srgbClr val="89D278"/>
        </a:hlink>
        <a:folHlink>
          <a:srgbClr val="CEC0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5C1767"/>
        </a:dk2>
        <a:lt2>
          <a:srgbClr val="808080"/>
        </a:lt2>
        <a:accent1>
          <a:srgbClr val="D87AA5"/>
        </a:accent1>
        <a:accent2>
          <a:srgbClr val="AC8CD0"/>
        </a:accent2>
        <a:accent3>
          <a:srgbClr val="FFFFFF"/>
        </a:accent3>
        <a:accent4>
          <a:srgbClr val="000000"/>
        </a:accent4>
        <a:accent5>
          <a:srgbClr val="E9BECF"/>
        </a:accent5>
        <a:accent6>
          <a:srgbClr val="9B7EBC"/>
        </a:accent6>
        <a:hlink>
          <a:srgbClr val="DA7F70"/>
        </a:hlink>
        <a:folHlink>
          <a:srgbClr val="85A3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g_2</Template>
  <TotalTime>1682</TotalTime>
  <Words>408</Words>
  <Application>Microsoft Office PowerPoint</Application>
  <PresentationFormat>寬螢幕</PresentationFormat>
  <Paragraphs>100</Paragraphs>
  <Slides>33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4" baseType="lpstr">
      <vt:lpstr>Arial</vt:lpstr>
      <vt:lpstr>Comic Sans MS</vt:lpstr>
      <vt:lpstr>新細明體</vt:lpstr>
      <vt:lpstr>Times New Roman</vt:lpstr>
      <vt:lpstr>The Interzone</vt:lpstr>
      <vt:lpstr>微軟正黑體</vt:lpstr>
      <vt:lpstr>EngTRESS A</vt:lpstr>
      <vt:lpstr>Arial Unicode MS</vt:lpstr>
      <vt:lpstr>Cambria Math</vt:lpstr>
      <vt:lpstr>Calibri</vt:lpstr>
      <vt:lpstr>g_2</vt:lpstr>
      <vt:lpstr>Yujing District</vt:lpstr>
      <vt:lpstr>Contents</vt:lpstr>
      <vt:lpstr>Introduction</vt:lpstr>
      <vt:lpstr>PowerPoint 簡報</vt:lpstr>
      <vt:lpstr>Beiji Temple</vt:lpstr>
      <vt:lpstr>The Jiang’s Old Mansion</vt:lpstr>
      <vt:lpstr>fruit market</vt:lpstr>
      <vt:lpstr>Tapani Memorial Park</vt:lpstr>
      <vt:lpstr>PowerPoint 簡報</vt:lpstr>
      <vt:lpstr>by car</vt:lpstr>
      <vt:lpstr>by bike</vt:lpstr>
      <vt:lpstr>by bus</vt:lpstr>
      <vt:lpstr>by taxi</vt:lpstr>
      <vt:lpstr>PowerPoint 簡報</vt:lpstr>
      <vt:lpstr>PowerPoint 簡報</vt:lpstr>
      <vt:lpstr>mangoes</vt:lpstr>
      <vt:lpstr>dried green mangoes</vt:lpstr>
      <vt:lpstr>shredded ice</vt:lpstr>
      <vt:lpstr>PowerPoint 簡報</vt:lpstr>
      <vt:lpstr>Vocabulary</vt:lpstr>
      <vt:lpstr>PowerPoint 簡報</vt:lpstr>
      <vt:lpstr>PowerPoint 簡報</vt:lpstr>
      <vt:lpstr>PowerPoint 簡報</vt:lpstr>
      <vt:lpstr>Conversation</vt:lpstr>
      <vt:lpstr>PowerPoint 簡報</vt:lpstr>
      <vt:lpstr>Conversation</vt:lpstr>
      <vt:lpstr>PowerPoint 簡報</vt:lpstr>
      <vt:lpstr>PowerPoint 簡報</vt:lpstr>
      <vt:lpstr>Conversation</vt:lpstr>
      <vt:lpstr>PowerPoint 簡報</vt:lpstr>
      <vt:lpstr>Activity - Information Gap</vt:lpstr>
      <vt:lpstr>Activity - Information Gap</vt:lpstr>
      <vt:lpstr>Thank You!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Hannah</dc:creator>
  <cp:lastModifiedBy>user</cp:lastModifiedBy>
  <cp:revision>166</cp:revision>
  <cp:lastPrinted>2014-11-24T00:15:04Z</cp:lastPrinted>
  <dcterms:created xsi:type="dcterms:W3CDTF">2014-01-22T02:17:53Z</dcterms:created>
  <dcterms:modified xsi:type="dcterms:W3CDTF">2015-09-07T02:18:24Z</dcterms:modified>
</cp:coreProperties>
</file>