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88" r:id="rId4"/>
    <p:sldId id="348" r:id="rId5"/>
    <p:sldId id="295" r:id="rId6"/>
    <p:sldId id="323" r:id="rId7"/>
    <p:sldId id="326" r:id="rId8"/>
    <p:sldId id="332" r:id="rId9"/>
    <p:sldId id="349" r:id="rId10"/>
    <p:sldId id="301" r:id="rId11"/>
    <p:sldId id="322" r:id="rId12"/>
    <p:sldId id="321" r:id="rId13"/>
    <p:sldId id="306" r:id="rId14"/>
    <p:sldId id="350" r:id="rId15"/>
    <p:sldId id="290" r:id="rId16"/>
    <p:sldId id="324" r:id="rId17"/>
    <p:sldId id="328" r:id="rId18"/>
    <p:sldId id="351" r:id="rId19"/>
    <p:sldId id="327" r:id="rId20"/>
    <p:sldId id="352" r:id="rId21"/>
    <p:sldId id="353" r:id="rId22"/>
    <p:sldId id="354" r:id="rId23"/>
    <p:sldId id="338" r:id="rId24"/>
    <p:sldId id="339" r:id="rId25"/>
    <p:sldId id="355" r:id="rId26"/>
    <p:sldId id="341" r:id="rId27"/>
    <p:sldId id="342" r:id="rId28"/>
    <p:sldId id="356" r:id="rId29"/>
    <p:sldId id="344" r:id="rId30"/>
    <p:sldId id="305" r:id="rId31"/>
    <p:sldId id="308" r:id="rId32"/>
    <p:sldId id="333" r:id="rId33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66FF33"/>
    <a:srgbClr val="99FF66"/>
    <a:srgbClr val="F3F3F3"/>
    <a:srgbClr val="EAEAEA"/>
    <a:srgbClr val="DDDDDD"/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525" autoAdjust="0"/>
  </p:normalViewPr>
  <p:slideViewPr>
    <p:cSldViewPr>
      <p:cViewPr varScale="1">
        <p:scale>
          <a:sx n="120" d="100"/>
          <a:sy n="120" d="100"/>
        </p:scale>
        <p:origin x="15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44"/>
    </p:cViewPr>
  </p:sorterViewPr>
  <p:notesViewPr>
    <p:cSldViewPr>
      <p:cViewPr varScale="1">
        <p:scale>
          <a:sx n="117" d="100"/>
          <a:sy n="117" d="100"/>
        </p:scale>
        <p:origin x="23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8C58B95-53AE-4D1E-9056-102E9F276DF1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A970977-8329-44E6-ADD8-F5BD908A47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542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08FAD73-B566-4F9E-A03F-85E8A45D1B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6458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anose="020B0604020202020204" pitchFamily="34" charset="0"/>
              </a:rPr>
              <a:t>聽說讀寫都有在裡面</a:t>
            </a: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EF145E-3E40-4E24-AB35-FA03F3354017}" type="slidenum">
              <a:rPr lang="en-US" altLang="zh-TW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94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91D6B3-107D-4DD5-8918-5DB8277686AD}" type="slidenum">
              <a:rPr lang="en-US" altLang="zh-TW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716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anose="020B0604020202020204" pitchFamily="34" charset="0"/>
              </a:rPr>
              <a:t>菜寮化石館</a:t>
            </a:r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ADA596-CB79-48B9-A9E0-D80637A4CEC1}" type="slidenum">
              <a:rPr lang="en-US" altLang="zh-TW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026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D59646-4399-45CA-8EA6-F9B2C0FB8240}" type="slidenum">
              <a:rPr lang="zh-TW" altLang="en-US">
                <a:latin typeface="Calibri" panose="020F0502020204030204" pitchFamily="34" charset="0"/>
              </a:rPr>
              <a:pPr/>
              <a:t>23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30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D8AC5C-F3B9-4012-B216-20D116F65043}" type="slidenum">
              <a:rPr lang="zh-TW" altLang="en-US">
                <a:latin typeface="Calibri" panose="020F0502020204030204" pitchFamily="34" charset="0"/>
              </a:rPr>
              <a:pPr/>
              <a:t>25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2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CB7D60-C0ED-49F1-B6C2-732D9FD39F71}" type="slidenum">
              <a:rPr lang="zh-TW" altLang="en-US">
                <a:latin typeface="Calibri" panose="020F0502020204030204" pitchFamily="34" charset="0"/>
              </a:rPr>
              <a:pPr/>
              <a:t>28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7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2420938"/>
            <a:ext cx="3613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24"/>
          <p:cNvSpPr>
            <a:spLocks/>
          </p:cNvSpPr>
          <p:nvPr userDrawn="1"/>
        </p:nvSpPr>
        <p:spPr bwMode="gray">
          <a:xfrm>
            <a:off x="4316413" y="2393950"/>
            <a:ext cx="3633787" cy="181133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6" name="Freeform 30"/>
          <p:cNvSpPr>
            <a:spLocks/>
          </p:cNvSpPr>
          <p:nvPr/>
        </p:nvSpPr>
        <p:spPr bwMode="gray">
          <a:xfrm>
            <a:off x="427038" y="4437063"/>
            <a:ext cx="3644900" cy="1811337"/>
          </a:xfrm>
          <a:custGeom>
            <a:avLst/>
            <a:gdLst>
              <a:gd name="T0" fmla="*/ 67990585 w 1712"/>
              <a:gd name="T1" fmla="*/ 158185306 h 1134"/>
              <a:gd name="T2" fmla="*/ 448744248 w 1712"/>
              <a:gd name="T3" fmla="*/ 51027312 h 1134"/>
              <a:gd name="T4" fmla="*/ 1380229101 w 1712"/>
              <a:gd name="T5" fmla="*/ 81644338 h 1134"/>
              <a:gd name="T6" fmla="*/ 2147483646 w 1712"/>
              <a:gd name="T7" fmla="*/ 20410286 h 1134"/>
              <a:gd name="T8" fmla="*/ 2147483646 w 1712"/>
              <a:gd name="T9" fmla="*/ 66335825 h 1134"/>
              <a:gd name="T10" fmla="*/ 2147483646 w 1712"/>
              <a:gd name="T11" fmla="*/ 76540968 h 1134"/>
              <a:gd name="T12" fmla="*/ 2147483646 w 1712"/>
              <a:gd name="T13" fmla="*/ 15308513 h 1134"/>
              <a:gd name="T14" fmla="*/ 2147483646 w 1712"/>
              <a:gd name="T15" fmla="*/ 45923942 h 1134"/>
              <a:gd name="T16" fmla="*/ 2147483646 w 1712"/>
              <a:gd name="T17" fmla="*/ 306163872 h 1134"/>
              <a:gd name="T18" fmla="*/ 2147483646 w 1712"/>
              <a:gd name="T19" fmla="*/ 862360934 h 1134"/>
              <a:gd name="T20" fmla="*/ 2147483646 w 1712"/>
              <a:gd name="T21" fmla="*/ 1913522603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971754642 w 1712"/>
              <a:gd name="T35" fmla="*/ 2147483646 h 1134"/>
              <a:gd name="T36" fmla="*/ 1169455094 w 1712"/>
              <a:gd name="T37" fmla="*/ 2147483646 h 1134"/>
              <a:gd name="T38" fmla="*/ 217572001 w 1712"/>
              <a:gd name="T39" fmla="*/ 2147483646 h 1134"/>
              <a:gd name="T40" fmla="*/ 27196234 w 1712"/>
              <a:gd name="T41" fmla="*/ 2147483646 h 1134"/>
              <a:gd name="T42" fmla="*/ 54392468 w 1712"/>
              <a:gd name="T43" fmla="*/ 2147483646 h 1134"/>
              <a:gd name="T44" fmla="*/ 54392468 w 1712"/>
              <a:gd name="T45" fmla="*/ 1403249483 h 1134"/>
              <a:gd name="T46" fmla="*/ 6800123 w 1712"/>
              <a:gd name="T47" fmla="*/ 979724071 h 1134"/>
              <a:gd name="T48" fmla="*/ 47594474 w 1712"/>
              <a:gd name="T49" fmla="*/ 566402205 h 1134"/>
              <a:gd name="T50" fmla="*/ 67990585 w 1712"/>
              <a:gd name="T51" fmla="*/ 15818530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26"/>
          <p:cNvSpPr>
            <a:spLocks/>
          </p:cNvSpPr>
          <p:nvPr/>
        </p:nvSpPr>
        <p:spPr bwMode="gray">
          <a:xfrm>
            <a:off x="8202613" y="377825"/>
            <a:ext cx="3641725" cy="1809750"/>
          </a:xfrm>
          <a:custGeom>
            <a:avLst/>
            <a:gdLst>
              <a:gd name="T0" fmla="*/ 67912795 w 1712"/>
              <a:gd name="T1" fmla="*/ 157907869 h 1134"/>
              <a:gd name="T2" fmla="*/ 448224021 w 1712"/>
              <a:gd name="T3" fmla="*/ 50937919 h 1134"/>
              <a:gd name="T4" fmla="*/ 1378625270 w 1712"/>
              <a:gd name="T5" fmla="*/ 81500990 h 1134"/>
              <a:gd name="T6" fmla="*/ 2147483646 w 1712"/>
              <a:gd name="T7" fmla="*/ 20374849 h 1134"/>
              <a:gd name="T8" fmla="*/ 2147483646 w 1712"/>
              <a:gd name="T9" fmla="*/ 66218657 h 1134"/>
              <a:gd name="T10" fmla="*/ 2147483646 w 1712"/>
              <a:gd name="T11" fmla="*/ 76406879 h 1134"/>
              <a:gd name="T12" fmla="*/ 2147483646 w 1712"/>
              <a:gd name="T13" fmla="*/ 15280737 h 1134"/>
              <a:gd name="T14" fmla="*/ 2147483646 w 1712"/>
              <a:gd name="T15" fmla="*/ 45843808 h 1134"/>
              <a:gd name="T16" fmla="*/ 2147483646 w 1712"/>
              <a:gd name="T17" fmla="*/ 305627516 h 1134"/>
              <a:gd name="T18" fmla="*/ 2147483646 w 1712"/>
              <a:gd name="T19" fmla="*/ 860850517 h 1134"/>
              <a:gd name="T20" fmla="*/ 2147483646 w 1712"/>
              <a:gd name="T21" fmla="*/ 1910171974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969464671 w 1712"/>
              <a:gd name="T35" fmla="*/ 2147483646 h 1134"/>
              <a:gd name="T36" fmla="*/ 1168097095 w 1712"/>
              <a:gd name="T37" fmla="*/ 2147483646 h 1134"/>
              <a:gd name="T38" fmla="*/ 217320093 w 1712"/>
              <a:gd name="T39" fmla="*/ 2147483646 h 1134"/>
              <a:gd name="T40" fmla="*/ 27165544 w 1712"/>
              <a:gd name="T41" fmla="*/ 2147483646 h 1134"/>
              <a:gd name="T42" fmla="*/ 54331087 w 1712"/>
              <a:gd name="T43" fmla="*/ 2147483646 h 1134"/>
              <a:gd name="T44" fmla="*/ 54331087 w 1712"/>
              <a:gd name="T45" fmla="*/ 1400792781 h 1134"/>
              <a:gd name="T46" fmla="*/ 6791918 w 1712"/>
              <a:gd name="T47" fmla="*/ 978007093 h 1134"/>
              <a:gd name="T48" fmla="*/ 47539169 w 1712"/>
              <a:gd name="T49" fmla="*/ 565411224 h 1134"/>
              <a:gd name="T50" fmla="*/ 67912795 w 1712"/>
              <a:gd name="T51" fmla="*/ 157907869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28"/>
          <p:cNvSpPr>
            <a:spLocks/>
          </p:cNvSpPr>
          <p:nvPr/>
        </p:nvSpPr>
        <p:spPr bwMode="gray">
          <a:xfrm>
            <a:off x="419100" y="373063"/>
            <a:ext cx="3643313" cy="1809750"/>
          </a:xfrm>
          <a:custGeom>
            <a:avLst/>
            <a:gdLst>
              <a:gd name="T0" fmla="*/ 67912814 w 1712"/>
              <a:gd name="T1" fmla="*/ 157907869 h 1134"/>
              <a:gd name="T2" fmla="*/ 448224144 w 1712"/>
              <a:gd name="T3" fmla="*/ 50937919 h 1134"/>
              <a:gd name="T4" fmla="*/ 1378625648 w 1712"/>
              <a:gd name="T5" fmla="*/ 81500990 h 1134"/>
              <a:gd name="T6" fmla="*/ 2147483646 w 1712"/>
              <a:gd name="T7" fmla="*/ 20374849 h 1134"/>
              <a:gd name="T8" fmla="*/ 2147483646 w 1712"/>
              <a:gd name="T9" fmla="*/ 66218657 h 1134"/>
              <a:gd name="T10" fmla="*/ 2147483646 w 1712"/>
              <a:gd name="T11" fmla="*/ 76406879 h 1134"/>
              <a:gd name="T12" fmla="*/ 2147483646 w 1712"/>
              <a:gd name="T13" fmla="*/ 15280737 h 1134"/>
              <a:gd name="T14" fmla="*/ 2147483646 w 1712"/>
              <a:gd name="T15" fmla="*/ 45843808 h 1134"/>
              <a:gd name="T16" fmla="*/ 2147483646 w 1712"/>
              <a:gd name="T17" fmla="*/ 305627516 h 1134"/>
              <a:gd name="T18" fmla="*/ 2147483646 w 1712"/>
              <a:gd name="T19" fmla="*/ 860850517 h 1134"/>
              <a:gd name="T20" fmla="*/ 2147483646 w 1712"/>
              <a:gd name="T21" fmla="*/ 1910171974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969467340 w 1712"/>
              <a:gd name="T35" fmla="*/ 2147483646 h 1134"/>
              <a:gd name="T36" fmla="*/ 1168097415 w 1712"/>
              <a:gd name="T37" fmla="*/ 2147483646 h 1134"/>
              <a:gd name="T38" fmla="*/ 217320152 w 1712"/>
              <a:gd name="T39" fmla="*/ 2147483646 h 1134"/>
              <a:gd name="T40" fmla="*/ 27165551 w 1712"/>
              <a:gd name="T41" fmla="*/ 2147483646 h 1134"/>
              <a:gd name="T42" fmla="*/ 54331102 w 1712"/>
              <a:gd name="T43" fmla="*/ 2147483646 h 1134"/>
              <a:gd name="T44" fmla="*/ 54331102 w 1712"/>
              <a:gd name="T45" fmla="*/ 1400792781 h 1134"/>
              <a:gd name="T46" fmla="*/ 6791920 w 1712"/>
              <a:gd name="T47" fmla="*/ 978007093 h 1134"/>
              <a:gd name="T48" fmla="*/ 47539182 w 1712"/>
              <a:gd name="T49" fmla="*/ 565411224 h 1134"/>
              <a:gd name="T50" fmla="*/ 67912814 w 1712"/>
              <a:gd name="T51" fmla="*/ 157907869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gray">
          <a:xfrm>
            <a:off x="0" y="6629400"/>
            <a:ext cx="12192000" cy="228600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1650" y="384175"/>
            <a:ext cx="36083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4486276"/>
            <a:ext cx="10363200" cy="1165225"/>
          </a:xfrm>
        </p:spPr>
        <p:txBody>
          <a:bodyPr/>
          <a:lstStyle>
            <a:lvl1pPr algn="r">
              <a:defRPr sz="4800">
                <a:latin typeface="Comic Sans MS" pitchFamily="66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05600" y="5867400"/>
            <a:ext cx="49784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08725"/>
            <a:ext cx="2844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820CD0-1032-413E-96F5-EE4380FD82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30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24FF-DF4C-4DF2-AA51-8602ABE67B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582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0733" y="284163"/>
            <a:ext cx="2751667" cy="584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1501" y="284163"/>
            <a:ext cx="8056033" cy="5842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64BAE-1D5D-4084-802D-CD643DE31D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586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940C8-A372-40E4-884C-9FCD07A80C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795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20A0A-2233-4AC5-988D-7B68CE9792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7842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EE1FB-791D-4DD3-8042-20C952D48F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8867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 </a:t>
            </a:r>
            <a:r>
              <a:rPr lang="en-US" altLang="zh-TW" noProof="0" smtClean="0"/>
              <a:t>SmartArt </a:t>
            </a:r>
            <a:r>
              <a:rPr lang="zh-TW" altLang="en-US" noProof="0" smtClean="0"/>
              <a:t>圖形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7EA11-F44B-402E-8B73-E9222B584D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367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56A23-299E-4EBE-916A-E625C31945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503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EB261-5963-470B-9DB3-65FA590506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846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A0287-B082-463A-B188-79AE167896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386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ED53A-CDBE-4792-B58B-6884D0A681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854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27B22-B733-4566-985A-C960DC5FBC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782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7FE9F-BE8B-440C-A2A1-7C92F2F651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852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B8371-F71C-4D4E-B729-9742F05023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898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3A881-B0A7-4966-826E-0B972B4AFB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19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7"/>
          <p:cNvSpPr>
            <a:spLocks/>
          </p:cNvSpPr>
          <p:nvPr/>
        </p:nvSpPr>
        <p:spPr bwMode="gray">
          <a:xfrm>
            <a:off x="0" y="1412875"/>
            <a:ext cx="12192000" cy="5445125"/>
          </a:xfrm>
          <a:custGeom>
            <a:avLst/>
            <a:gdLst>
              <a:gd name="T0" fmla="*/ 2147483646 w 5574"/>
              <a:gd name="T1" fmla="*/ 2147483646 h 4104"/>
              <a:gd name="T2" fmla="*/ 2147483646 w 5574"/>
              <a:gd name="T3" fmla="*/ 42248810 h 4104"/>
              <a:gd name="T4" fmla="*/ 2147483646 w 5574"/>
              <a:gd name="T5" fmla="*/ 42248810 h 4104"/>
              <a:gd name="T6" fmla="*/ 2147483646 w 5574"/>
              <a:gd name="T7" fmla="*/ 42248810 h 4104"/>
              <a:gd name="T8" fmla="*/ 516701072 w 5574"/>
              <a:gd name="T9" fmla="*/ 73935085 h 4104"/>
              <a:gd name="T10" fmla="*/ 57412202 w 5574"/>
              <a:gd name="T11" fmla="*/ 355592933 h 4104"/>
              <a:gd name="T12" fmla="*/ 57412202 w 5574"/>
              <a:gd name="T13" fmla="*/ 1469898491 h 4104"/>
              <a:gd name="T14" fmla="*/ 43059152 w 5574"/>
              <a:gd name="T15" fmla="*/ 2147483646 h 4104"/>
              <a:gd name="T16" fmla="*/ 21529576 w 5574"/>
              <a:gd name="T17" fmla="*/ 2147483646 h 4104"/>
              <a:gd name="T18" fmla="*/ 2147483646 w 5574"/>
              <a:gd name="T19" fmla="*/ 2147483646 h 4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8DB51C4-AFEC-4D16-8A76-9741F02BDE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圓角矩形 25"/>
          <p:cNvSpPr>
            <a:spLocks noChangeArrowheads="1"/>
          </p:cNvSpPr>
          <p:nvPr userDrawn="1"/>
        </p:nvSpPr>
        <p:spPr bwMode="auto">
          <a:xfrm>
            <a:off x="87313" y="195263"/>
            <a:ext cx="8985250" cy="1079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258763"/>
            <a:ext cx="89789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33" name="圓角矩形 26"/>
          <p:cNvSpPr>
            <a:spLocks noChangeArrowheads="1"/>
          </p:cNvSpPr>
          <p:nvPr userDrawn="1"/>
        </p:nvSpPr>
        <p:spPr bwMode="auto">
          <a:xfrm>
            <a:off x="9150350" y="188913"/>
            <a:ext cx="1441450" cy="10795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1034" name="圓角矩形 27"/>
          <p:cNvSpPr>
            <a:spLocks noChangeArrowheads="1"/>
          </p:cNvSpPr>
          <p:nvPr userDrawn="1"/>
        </p:nvSpPr>
        <p:spPr bwMode="auto">
          <a:xfrm>
            <a:off x="10669588" y="188913"/>
            <a:ext cx="1439862" cy="10795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9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png"/><Relationship Id="rId18" Type="http://schemas.openxmlformats.org/officeDocument/2006/relationships/slide" Target="slide16.xml"/><Relationship Id="rId3" Type="http://schemas.openxmlformats.org/officeDocument/2006/relationships/image" Target="../media/image14.wmf"/><Relationship Id="rId21" Type="http://schemas.openxmlformats.org/officeDocument/2006/relationships/image" Target="../media/image26.jpeg"/><Relationship Id="rId7" Type="http://schemas.openxmlformats.org/officeDocument/2006/relationships/slide" Target="slide13.xml"/><Relationship Id="rId12" Type="http://schemas.openxmlformats.org/officeDocument/2006/relationships/slide" Target="slide6.xml"/><Relationship Id="rId17" Type="http://schemas.openxmlformats.org/officeDocument/2006/relationships/image" Target="../media/image24.jpeg"/><Relationship Id="rId2" Type="http://schemas.openxmlformats.org/officeDocument/2006/relationships/slide" Target="slide11.xml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slide" Target="slide2.xml"/><Relationship Id="rId5" Type="http://schemas.openxmlformats.org/officeDocument/2006/relationships/slide" Target="slide12.xml"/><Relationship Id="rId15" Type="http://schemas.openxmlformats.org/officeDocument/2006/relationships/image" Target="../media/image23.jpeg"/><Relationship Id="rId23" Type="http://schemas.openxmlformats.org/officeDocument/2006/relationships/image" Target="../media/image27.jpeg"/><Relationship Id="rId10" Type="http://schemas.openxmlformats.org/officeDocument/2006/relationships/image" Target="../media/image13.wmf"/><Relationship Id="rId19" Type="http://schemas.openxmlformats.org/officeDocument/2006/relationships/image" Target="../media/image25.jpeg"/><Relationship Id="rId4" Type="http://schemas.openxmlformats.org/officeDocument/2006/relationships/image" Target="../media/image15.wmf"/><Relationship Id="rId9" Type="http://schemas.openxmlformats.org/officeDocument/2006/relationships/slide" Target="slide10.xml"/><Relationship Id="rId14" Type="http://schemas.openxmlformats.org/officeDocument/2006/relationships/slide" Target="slide7.xml"/><Relationship Id="rId22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5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google.com.tw/url?sa=i&amp;source=images&amp;cd=&amp;cad=rja&amp;uact=8&amp;docid=Qs-UnbdRgWDhYM&amp;tbnid=5jcZKBInM0_fdM:&amp;ved=0CAgQjRw&amp;url=http%3A%2F%2Fwww.myexperttravel.com%2Fusmap.html&amp;ei=kZYSVKrZOdXf8AXjtILADA&amp;psig=AFQjCNHRo-LanXdK6KZ2g0xQb3N3dRZaTA&amp;ust=1410590738027086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tw/url?sa=i&amp;source=images&amp;cd=&amp;cad=rja&amp;uact=8&amp;docid=Gw4cLXqASWU1xM&amp;tbnid=UlvySfB9VREEfM&amp;ved=0CAgQjRw&amp;url=http%3A%2F%2Fwww.carnival.com%2FActivities%2FExcursion%2F102010&amp;ei=7pcSVJrALYSm8AXo1YDwBA&amp;psig=AFQjCNFNPFmRSMal14buL1csGWUN0vjo9A&amp;ust=1410591086849790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4619625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Zuojhen District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24563" y="5661025"/>
            <a:ext cx="4014787" cy="701675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ea typeface="新細明體" panose="02020500000000000000" pitchFamily="18" charset="-120"/>
              </a:rPr>
              <a:t>左鎮區</a:t>
            </a:r>
            <a:endParaRPr lang="en-US" altLang="zh-TW" sz="40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smtClean="0">
                <a:ea typeface="新細明體" panose="02020500000000000000" pitchFamily="18" charset="-120"/>
              </a:rPr>
              <a:t>by car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anose="02020500000000000000" pitchFamily="18" charset="-120"/>
            </a:endParaRPr>
          </a:p>
        </p:txBody>
      </p:sp>
      <p:sp useBgFill="1">
        <p:nvSpPr>
          <p:cNvPr id="17412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7413" name="Picture 11" descr="C:\Documents and Settings\Lin Yen-Han\Local Settings\Temporary Internet Files\Content.IE5\TIWVL98G\MC90008946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1844675"/>
            <a:ext cx="40195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3935413" y="5445125"/>
            <a:ext cx="4210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We’ll go </a:t>
            </a:r>
            <a:r>
              <a:rPr lang="en-US" altLang="zh-TW" sz="4400" u="sng">
                <a:ea typeface="新細明體" panose="02020500000000000000" pitchFamily="18" charset="-120"/>
              </a:rPr>
              <a:t>by car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7415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by bike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8435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8436" name="群組 8"/>
          <p:cNvGrpSpPr>
            <a:grpSpLocks/>
          </p:cNvGrpSpPr>
          <p:nvPr/>
        </p:nvGrpSpPr>
        <p:grpSpPr bwMode="auto">
          <a:xfrm>
            <a:off x="4440238" y="1700213"/>
            <a:ext cx="2957512" cy="3527425"/>
            <a:chOff x="2916238" y="2349500"/>
            <a:chExt cx="2957512" cy="3527425"/>
          </a:xfrm>
        </p:grpSpPr>
        <p:pic>
          <p:nvPicPr>
            <p:cNvPr id="18439" name="Picture 8" descr="C:\Documents and Settings\Lin Yen-Han\Local Settings\Temporary Internet Files\Content.IE5\1YXU2USU\MC900318754[1].wm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638" y="2636838"/>
              <a:ext cx="1662112" cy="324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9" descr="C:\Documents and Settings\Lin Yen-Han\Local Settings\Temporary Internet Files\Content.IE5\42GBSWAD\MC900294963[1]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2349500"/>
              <a:ext cx="1655762" cy="324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3935413" y="5445125"/>
            <a:ext cx="4468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We’ll go </a:t>
            </a:r>
            <a:r>
              <a:rPr lang="en-US" altLang="zh-TW" sz="4400" u="sng">
                <a:ea typeface="新細明體" panose="02020500000000000000" pitchFamily="18" charset="-120"/>
              </a:rPr>
              <a:t>by bike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8438" name="Picture 4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by bus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9459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138" y="1268413"/>
            <a:ext cx="80295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921125" y="5445125"/>
            <a:ext cx="4262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We’ll go </a:t>
            </a:r>
            <a:r>
              <a:rPr lang="en-US" altLang="zh-TW" sz="4400" u="sng">
                <a:ea typeface="新細明體" panose="02020500000000000000" pitchFamily="18" charset="-120"/>
              </a:rPr>
              <a:t>by bus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9462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by taxi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20483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0484" name="Picture 6" descr="C:\Documents and Settings\Lin Yen-Han\Local Settings\Temporary Internet Files\Content.IE5\JH3U2ODA\MC90041909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1844675"/>
            <a:ext cx="43275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4151313" y="5445125"/>
            <a:ext cx="3819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I’ll go </a:t>
            </a:r>
            <a:r>
              <a:rPr lang="en-US" altLang="zh-TW" sz="4400" u="sng">
                <a:ea typeface="新細明體" panose="02020500000000000000" pitchFamily="18" charset="-120"/>
              </a:rPr>
              <a:t>by taxi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20486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793750"/>
            <a:ext cx="521811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1525" y="1831975"/>
            <a:ext cx="1611313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25" y="4314825"/>
            <a:ext cx="15128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3809512" y="2708920"/>
            <a:ext cx="6462951" cy="1179130"/>
          </a:xfrm>
          <a:prstGeom prst="wedgeRoundRectCallout">
            <a:avLst>
              <a:gd name="adj1" fmla="val -55142"/>
              <a:gd name="adj2" fmla="val -75596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How can I get to the _______?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287688" y="4353232"/>
            <a:ext cx="4968552" cy="1345179"/>
          </a:xfrm>
          <a:prstGeom prst="wedgeRoundRectCallout">
            <a:avLst>
              <a:gd name="adj1" fmla="val -57404"/>
              <a:gd name="adj2" fmla="val 74444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320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go by ______</a:t>
            </a:r>
            <a:r>
              <a:rPr lang="en-US" altLang="zh-TW" sz="3200" b="1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3200" b="1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1703388" y="260350"/>
            <a:ext cx="6734175" cy="944563"/>
          </a:xfrm>
        </p:spPr>
        <p:txBody>
          <a:bodyPr/>
          <a:lstStyle/>
          <a:p>
            <a:pPr eaLnBrk="1" hangingPunct="1"/>
            <a:r>
              <a:rPr lang="en-US" altLang="zh-TW" sz="4400" smtClean="0">
                <a:ea typeface="新細明體" panose="02020500000000000000" pitchFamily="18" charset="-120"/>
              </a:rPr>
              <a:t>cordia berries</a:t>
            </a:r>
          </a:p>
        </p:txBody>
      </p:sp>
      <p:sp useBgFill="1">
        <p:nvSpPr>
          <p:cNvPr id="22531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143250" y="5445125"/>
            <a:ext cx="5630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 like </a:t>
            </a:r>
            <a:r>
              <a:rPr lang="en-US" altLang="zh-TW" sz="4400" u="sng">
                <a:ea typeface="新細明體" panose="02020500000000000000" pitchFamily="18" charset="-120"/>
              </a:rPr>
              <a:t>cordia berries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22533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http://www.tso-farm.org.tw/upload/po1jdy9ag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1844675"/>
            <a:ext cx="432911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dried mangoe</a:t>
            </a:r>
          </a:p>
        </p:txBody>
      </p:sp>
      <p:sp useBgFill="1">
        <p:nvSpPr>
          <p:cNvPr id="23555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3163888" y="5445125"/>
            <a:ext cx="56689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 like </a:t>
            </a:r>
            <a:r>
              <a:rPr lang="en-US" altLang="zh-TW" sz="4400" u="sng">
                <a:ea typeface="新細明體" panose="02020500000000000000" pitchFamily="18" charset="-120"/>
              </a:rPr>
              <a:t>dried mangoes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23557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http://www.tso-farm.org.tw/upload/ekd94wwjx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844675"/>
            <a:ext cx="25193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yam noodles</a:t>
            </a:r>
          </a:p>
        </p:txBody>
      </p:sp>
      <p:sp useBgFill="1">
        <p:nvSpPr>
          <p:cNvPr id="24579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2495550" y="5445125"/>
            <a:ext cx="72215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 like </a:t>
            </a:r>
            <a:r>
              <a:rPr lang="en-US" altLang="zh-TW" sz="4400" u="sng">
                <a:ea typeface="新細明體" panose="02020500000000000000" pitchFamily="18" charset="-120"/>
              </a:rPr>
              <a:t>Chinese yam noodles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24581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http://www.tso-farm.org.tw/upload/d19zxnwll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1844675"/>
            <a:ext cx="43195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793750"/>
            <a:ext cx="521811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1525" y="1831975"/>
            <a:ext cx="1611313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25" y="4314825"/>
            <a:ext cx="15128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4007769" y="2708920"/>
            <a:ext cx="5742873" cy="1179130"/>
          </a:xfrm>
          <a:prstGeom prst="wedgeRoundRectCallout">
            <a:avLst>
              <a:gd name="adj1" fmla="val -55142"/>
              <a:gd name="adj2" fmla="val -75596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What can I eat in </a:t>
            </a:r>
            <a:r>
              <a:rPr kumimoji="0" lang="en-US" altLang="zh-TW" sz="32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Zuojhen</a:t>
            </a: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2814956" y="4780417"/>
            <a:ext cx="5400600" cy="1345179"/>
          </a:xfrm>
          <a:prstGeom prst="wedgeRoundRectCallout">
            <a:avLst>
              <a:gd name="adj1" fmla="val -59178"/>
              <a:gd name="adj2" fmla="val 2584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320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try the ______</a:t>
            </a:r>
            <a:r>
              <a:rPr lang="en-US" altLang="zh-TW" sz="3200" b="1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3200" b="1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anose="02020500000000000000" pitchFamily="18" charset="-120"/>
              </a:rPr>
              <a:t>Vocabulary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26627" name="Picture 8" descr="C:\Documents and Settings\Lin Yen-Han\Local Settings\Temporary Internet Files\Content.IE5\1YXU2USU\MC900318754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588" y="4868863"/>
            <a:ext cx="7493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9" descr="C:\Documents and Settings\Lin Yen-Han\Local Settings\Temporary Internet Files\Content.IE5\42GBSWAD\MC900294963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1450" y="4868863"/>
            <a:ext cx="7461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213" y="4868863"/>
            <a:ext cx="287337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:\Documents and Settings\Lin Yen-Han\Local Settings\Temporary Internet Files\Content.IE5\JH3U2ODA\MC900419090[1].wm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4868863"/>
            <a:ext cx="19526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1" descr="C:\Documents and Settings\Lin Yen-Han\Local Settings\Temporary Internet Files\Content.IE5\TIWVL98G\MC900089460[1]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4963" y="3213100"/>
            <a:ext cx="18129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6632" name="動作按鈕: 首頁 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6633" name="Picture 8" descr="his-pic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1700213"/>
            <a:ext cx="252888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圖片 15" descr="圖片2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088" y="3284538"/>
            <a:ext cx="30051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8" descr="http://www.tso-farm.org.tw/upload/po1jdy9ag0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75" y="1673225"/>
            <a:ext cx="1439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8" descr="http://www.tso-farm.org.tw/upload/ekd94wwjx0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1687513"/>
            <a:ext cx="11366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8" descr="http://www.tso-farm.org.tw/upload/d19zxnwll0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688" y="1700213"/>
            <a:ext cx="194786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圖片 20" descr="圖片2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150" y="3284538"/>
            <a:ext cx="2233613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Contents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gray">
          <a:xfrm>
            <a:off x="3886200" y="48545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 rot="3419336">
            <a:off x="3602037" y="42783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gray">
          <a:xfrm>
            <a:off x="3657600" y="43211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gray">
          <a:xfrm>
            <a:off x="3886200" y="23399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 rot="3419336">
            <a:off x="3602037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52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1851025"/>
            <a:ext cx="1976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Introduction</a:t>
            </a:r>
            <a:endParaRPr lang="zh-TW" altLang="zh-TW" sz="2400" b="1">
              <a:latin typeface="Arial" panose="020B0604020202020204" pitchFamily="34" charset="0"/>
              <a:ea typeface="The Interzone" pitchFamily="2" charset="-12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gray">
          <a:xfrm>
            <a:off x="3657600" y="18065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gray">
          <a:xfrm>
            <a:off x="3886200" y="31781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gray">
          <a:xfrm rot="3419336">
            <a:off x="3602037" y="26019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gray">
          <a:xfrm>
            <a:off x="3657600" y="26447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gray">
          <a:xfrm>
            <a:off x="3887788" y="4014788"/>
            <a:ext cx="4799012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gray">
          <a:xfrm rot="3419336">
            <a:off x="3602037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gray">
          <a:xfrm>
            <a:off x="3657600" y="34829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60" name="Text Box 18"/>
          <p:cNvSpPr txBox="1">
            <a:spLocks noChangeArrowheads="1"/>
          </p:cNvSpPr>
          <p:nvPr/>
        </p:nvSpPr>
        <p:spPr bwMode="gray">
          <a:xfrm>
            <a:off x="3657600" y="5181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61" name="Text Box 20">
            <a:hlinkClick r:id="rId4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2679700"/>
            <a:ext cx="1820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Vocabulary</a:t>
            </a:r>
          </a:p>
        </p:txBody>
      </p:sp>
      <p:sp>
        <p:nvSpPr>
          <p:cNvPr id="6162" name="Text Box 21">
            <a:hlinkClick r:id="rId5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3543300"/>
            <a:ext cx="215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Conversation</a:t>
            </a:r>
          </a:p>
        </p:txBody>
      </p:sp>
      <p:sp>
        <p:nvSpPr>
          <p:cNvPr id="6163" name="Text Box 22">
            <a:hlinkClick r:id="rId6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4365625"/>
            <a:ext cx="4011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Activity – Information Gap</a:t>
            </a:r>
            <a:endParaRPr lang="zh-TW" altLang="zh-TW" sz="2400" b="1">
              <a:latin typeface="Arial" panose="020B0604020202020204" pitchFamily="34" charset="0"/>
              <a:ea typeface="The Interzone" pitchFamily="2" charset="-120"/>
            </a:endParaRPr>
          </a:p>
        </p:txBody>
      </p:sp>
      <p:sp useBgFill="1">
        <p:nvSpPr>
          <p:cNvPr id="6164" name="動作按鈕: 首頁 2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793750"/>
            <a:ext cx="521811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1525" y="1831975"/>
            <a:ext cx="1611313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25" y="4314825"/>
            <a:ext cx="15128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4098354" y="2321878"/>
            <a:ext cx="5742062" cy="1179130"/>
          </a:xfrm>
          <a:prstGeom prst="wedgeRoundRectCallout">
            <a:avLst>
              <a:gd name="adj1" fmla="val -61460"/>
              <a:gd name="adj2" fmla="val -39407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Hello! Where are you from?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359696" y="4314571"/>
            <a:ext cx="4968552" cy="1345179"/>
          </a:xfrm>
          <a:prstGeom prst="wedgeRoundRectCallout">
            <a:avLst>
              <a:gd name="adj1" fmla="val -57404"/>
              <a:gd name="adj2" fmla="val 74444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320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Hi! I’m from </a:t>
            </a:r>
            <a:r>
              <a:rPr lang="en-US" altLang="zh-TW" sz="320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Zuojhen</a:t>
            </a:r>
            <a:r>
              <a:rPr lang="en-US" altLang="zh-TW" sz="3200" b="1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3200" b="1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793750"/>
            <a:ext cx="521811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1525" y="1831975"/>
            <a:ext cx="1611313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25" y="4314825"/>
            <a:ext cx="15128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4098354" y="2321878"/>
            <a:ext cx="5742062" cy="1179130"/>
          </a:xfrm>
          <a:prstGeom prst="wedgeRoundRectCallout">
            <a:avLst>
              <a:gd name="adj1" fmla="val -61460"/>
              <a:gd name="adj2" fmla="val -39407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What can I do in </a:t>
            </a:r>
            <a:r>
              <a:rPr kumimoji="0" lang="en-US" altLang="zh-TW" sz="32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Zuojhen</a:t>
            </a: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359696" y="4314571"/>
            <a:ext cx="4968552" cy="1345179"/>
          </a:xfrm>
          <a:prstGeom prst="wedgeRoundRectCallout">
            <a:avLst>
              <a:gd name="adj1" fmla="val -57404"/>
              <a:gd name="adj2" fmla="val 74444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320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see _______</a:t>
            </a:r>
            <a:r>
              <a:rPr lang="en-US" altLang="zh-TW" sz="3200" b="1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3200" b="1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793750"/>
            <a:ext cx="521811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1525" y="1831975"/>
            <a:ext cx="1611313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25" y="4314825"/>
            <a:ext cx="15128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4007769" y="2708920"/>
            <a:ext cx="5742873" cy="1179130"/>
          </a:xfrm>
          <a:prstGeom prst="wedgeRoundRectCallout">
            <a:avLst>
              <a:gd name="adj1" fmla="val -55142"/>
              <a:gd name="adj2" fmla="val -75596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What can I eat in </a:t>
            </a:r>
            <a:r>
              <a:rPr kumimoji="0" lang="en-US" altLang="zh-TW" sz="32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Zuojhen</a:t>
            </a: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2814956" y="4780417"/>
            <a:ext cx="5400600" cy="1345179"/>
          </a:xfrm>
          <a:prstGeom prst="wedgeRoundRectCallout">
            <a:avLst>
              <a:gd name="adj1" fmla="val -59178"/>
              <a:gd name="adj2" fmla="val 2584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320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try the ______</a:t>
            </a:r>
            <a:r>
              <a:rPr lang="en-US" altLang="zh-TW" sz="3200" b="1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3200" b="1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Conversation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30723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25" y="1797050"/>
            <a:ext cx="15128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 flipH="1">
            <a:off x="2711624" y="3140968"/>
            <a:ext cx="5688632" cy="1728192"/>
          </a:xfrm>
          <a:prstGeom prst="wedgeRoundRectCallout">
            <a:avLst>
              <a:gd name="adj1" fmla="val -55343"/>
              <a:gd name="adj2" fmla="val -69284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320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Where are you from?</a:t>
            </a:r>
            <a:endParaRPr lang="zh-TW" altLang="en-US" sz="3200" b="1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endParaRPr lang="zh-TW" altLang="zh-TW" smtClean="0">
              <a:ea typeface="新細明體" panose="02020500000000000000" pitchFamily="18" charset="-120"/>
            </a:endParaRPr>
          </a:p>
        </p:txBody>
      </p:sp>
      <p:pic>
        <p:nvPicPr>
          <p:cNvPr id="32771" name="Picture 2" descr="http://www.myexperttravel.com/images/us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675" y="0"/>
            <a:ext cx="949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7475538" y="5162550"/>
            <a:ext cx="1530350" cy="1554163"/>
          </a:xfrm>
          <a:custGeom>
            <a:avLst/>
            <a:gdLst>
              <a:gd name="connsiteX0" fmla="*/ 33251 w 1529542"/>
              <a:gd name="connsiteY0" fmla="*/ 289957 h 1553492"/>
              <a:gd name="connsiteX1" fmla="*/ 0 w 1529542"/>
              <a:gd name="connsiteY1" fmla="*/ 140328 h 1553492"/>
              <a:gd name="connsiteX2" fmla="*/ 432262 w 1529542"/>
              <a:gd name="connsiteY2" fmla="*/ 73826 h 1553492"/>
              <a:gd name="connsiteX3" fmla="*/ 515389 w 1529542"/>
              <a:gd name="connsiteY3" fmla="*/ 156953 h 1553492"/>
              <a:gd name="connsiteX4" fmla="*/ 947651 w 1529542"/>
              <a:gd name="connsiteY4" fmla="*/ 140328 h 1553492"/>
              <a:gd name="connsiteX5" fmla="*/ 947651 w 1529542"/>
              <a:gd name="connsiteY5" fmla="*/ 140328 h 1553492"/>
              <a:gd name="connsiteX6" fmla="*/ 997527 w 1529542"/>
              <a:gd name="connsiteY6" fmla="*/ 156953 h 1553492"/>
              <a:gd name="connsiteX7" fmla="*/ 997527 w 1529542"/>
              <a:gd name="connsiteY7" fmla="*/ 40575 h 1553492"/>
              <a:gd name="connsiteX8" fmla="*/ 997527 w 1529542"/>
              <a:gd name="connsiteY8" fmla="*/ 40575 h 1553492"/>
              <a:gd name="connsiteX9" fmla="*/ 1097280 w 1529542"/>
              <a:gd name="connsiteY9" fmla="*/ 40575 h 1553492"/>
              <a:gd name="connsiteX10" fmla="*/ 1529542 w 1529542"/>
              <a:gd name="connsiteY10" fmla="*/ 1021477 h 1553492"/>
              <a:gd name="connsiteX11" fmla="*/ 1512916 w 1529542"/>
              <a:gd name="connsiteY11" fmla="*/ 1237608 h 1553492"/>
              <a:gd name="connsiteX12" fmla="*/ 1479665 w 1529542"/>
              <a:gd name="connsiteY12" fmla="*/ 1370612 h 1553492"/>
              <a:gd name="connsiteX13" fmla="*/ 1313411 w 1529542"/>
              <a:gd name="connsiteY13" fmla="*/ 1553492 h 1553492"/>
              <a:gd name="connsiteX14" fmla="*/ 1230283 w 1529542"/>
              <a:gd name="connsiteY14" fmla="*/ 1553492 h 1553492"/>
              <a:gd name="connsiteX15" fmla="*/ 1479665 w 1529542"/>
              <a:gd name="connsiteY15" fmla="*/ 1387237 h 1553492"/>
              <a:gd name="connsiteX16" fmla="*/ 1313411 w 1529542"/>
              <a:gd name="connsiteY16" fmla="*/ 1387237 h 1553492"/>
              <a:gd name="connsiteX17" fmla="*/ 1230283 w 1529542"/>
              <a:gd name="connsiteY17" fmla="*/ 1204357 h 1553492"/>
              <a:gd name="connsiteX18" fmla="*/ 1197032 w 1529542"/>
              <a:gd name="connsiteY18" fmla="*/ 1204357 h 1553492"/>
              <a:gd name="connsiteX19" fmla="*/ 1197032 w 1529542"/>
              <a:gd name="connsiteY19" fmla="*/ 1204357 h 1553492"/>
              <a:gd name="connsiteX20" fmla="*/ 1113905 w 1529542"/>
              <a:gd name="connsiteY20" fmla="*/ 1121230 h 1553492"/>
              <a:gd name="connsiteX21" fmla="*/ 980902 w 1529542"/>
              <a:gd name="connsiteY21" fmla="*/ 938350 h 1553492"/>
              <a:gd name="connsiteX22" fmla="*/ 964276 w 1529542"/>
              <a:gd name="connsiteY22" fmla="*/ 639092 h 1553492"/>
              <a:gd name="connsiteX23" fmla="*/ 847898 w 1529542"/>
              <a:gd name="connsiteY23" fmla="*/ 472837 h 1553492"/>
              <a:gd name="connsiteX24" fmla="*/ 731520 w 1529542"/>
              <a:gd name="connsiteY24" fmla="*/ 323208 h 1553492"/>
              <a:gd name="connsiteX25" fmla="*/ 581891 w 1529542"/>
              <a:gd name="connsiteY25" fmla="*/ 289957 h 1553492"/>
              <a:gd name="connsiteX26" fmla="*/ 515389 w 1529542"/>
              <a:gd name="connsiteY26" fmla="*/ 389710 h 1553492"/>
              <a:gd name="connsiteX27" fmla="*/ 332509 w 1529542"/>
              <a:gd name="connsiteY27" fmla="*/ 339833 h 1553492"/>
              <a:gd name="connsiteX28" fmla="*/ 182880 w 1529542"/>
              <a:gd name="connsiteY28" fmla="*/ 273332 h 1553492"/>
              <a:gd name="connsiteX29" fmla="*/ 33251 w 1529542"/>
              <a:gd name="connsiteY29" fmla="*/ 289957 h 155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29542" h="1553492">
                <a:moveTo>
                  <a:pt x="33251" y="289957"/>
                </a:moveTo>
                <a:lnTo>
                  <a:pt x="0" y="140328"/>
                </a:lnTo>
                <a:lnTo>
                  <a:pt x="432262" y="73826"/>
                </a:lnTo>
                <a:lnTo>
                  <a:pt x="515389" y="156953"/>
                </a:lnTo>
                <a:lnTo>
                  <a:pt x="947651" y="140328"/>
                </a:lnTo>
                <a:lnTo>
                  <a:pt x="947651" y="140328"/>
                </a:lnTo>
                <a:lnTo>
                  <a:pt x="997527" y="156953"/>
                </a:lnTo>
                <a:cubicBezTo>
                  <a:pt x="979534" y="-4992"/>
                  <a:pt x="958460" y="-37562"/>
                  <a:pt x="997527" y="40575"/>
                </a:cubicBezTo>
                <a:lnTo>
                  <a:pt x="997527" y="40575"/>
                </a:lnTo>
                <a:lnTo>
                  <a:pt x="1097280" y="40575"/>
                </a:lnTo>
                <a:lnTo>
                  <a:pt x="1529542" y="1021477"/>
                </a:lnTo>
                <a:lnTo>
                  <a:pt x="1512916" y="1237608"/>
                </a:lnTo>
                <a:lnTo>
                  <a:pt x="1479665" y="1370612"/>
                </a:lnTo>
                <a:lnTo>
                  <a:pt x="1313411" y="1553492"/>
                </a:lnTo>
                <a:lnTo>
                  <a:pt x="1230283" y="1553492"/>
                </a:lnTo>
                <a:lnTo>
                  <a:pt x="1479665" y="1387237"/>
                </a:lnTo>
                <a:lnTo>
                  <a:pt x="1313411" y="1387237"/>
                </a:lnTo>
                <a:cubicBezTo>
                  <a:pt x="1311706" y="1382689"/>
                  <a:pt x="1266510" y="1231527"/>
                  <a:pt x="1230283" y="1204357"/>
                </a:cubicBezTo>
                <a:cubicBezTo>
                  <a:pt x="1221416" y="1197707"/>
                  <a:pt x="1208116" y="1204357"/>
                  <a:pt x="1197032" y="1204357"/>
                </a:cubicBezTo>
                <a:lnTo>
                  <a:pt x="1197032" y="1204357"/>
                </a:lnTo>
                <a:lnTo>
                  <a:pt x="1113905" y="1121230"/>
                </a:lnTo>
                <a:lnTo>
                  <a:pt x="980902" y="938350"/>
                </a:lnTo>
                <a:lnTo>
                  <a:pt x="964276" y="639092"/>
                </a:lnTo>
                <a:lnTo>
                  <a:pt x="847898" y="472837"/>
                </a:lnTo>
                <a:lnTo>
                  <a:pt x="731520" y="323208"/>
                </a:lnTo>
                <a:lnTo>
                  <a:pt x="581891" y="289957"/>
                </a:lnTo>
                <a:lnTo>
                  <a:pt x="515389" y="389710"/>
                </a:lnTo>
                <a:lnTo>
                  <a:pt x="332509" y="339833"/>
                </a:lnTo>
                <a:lnTo>
                  <a:pt x="182880" y="273332"/>
                </a:lnTo>
                <a:lnTo>
                  <a:pt x="33251" y="28995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Conversation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33795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25" y="1797050"/>
            <a:ext cx="15128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 flipH="1">
            <a:off x="2711624" y="3140968"/>
            <a:ext cx="5688632" cy="1728192"/>
          </a:xfrm>
          <a:prstGeom prst="wedgeRoundRectCallout">
            <a:avLst>
              <a:gd name="adj1" fmla="val -55343"/>
              <a:gd name="adj2" fmla="val -69284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320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What can I do in America?</a:t>
            </a:r>
            <a:endParaRPr lang="zh-TW" altLang="en-US" sz="3200" b="1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arnival.com/~/media/Images/PreSales/Excursions/Ports_M-Q/PCV/102010/Gallery/xxxwalt-disney-world-magic-kingdom-port-canaveral-orlando-fl-9.ash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115888"/>
            <a:ext cx="9299575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標題 1"/>
          <p:cNvSpPr txBox="1">
            <a:spLocks/>
          </p:cNvSpPr>
          <p:nvPr/>
        </p:nvSpPr>
        <p:spPr bwMode="auto">
          <a:xfrm>
            <a:off x="1490663" y="0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sz="9600" b="1">
                <a:solidFill>
                  <a:srgbClr val="FF0000"/>
                </a:solidFill>
                <a:ea typeface="微軟正黑體" panose="020B0604030504040204" pitchFamily="34" charset="-120"/>
              </a:rPr>
              <a:t>Disney World</a:t>
            </a:r>
            <a:endParaRPr kumimoji="1" lang="zh-TW" altLang="en-US" sz="4000" b="1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dn.fansided.com/wp-content/blogs.dir/20/files/2014/10/stephen-curry-jeremy-lin-nba-preseason-golden-state-warriors-los-angeles-lakers9-59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538" y="638175"/>
            <a:ext cx="8656637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Conversation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37891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25" y="1797050"/>
            <a:ext cx="15128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 flipH="1">
            <a:off x="2711624" y="3140968"/>
            <a:ext cx="5688632" cy="1728192"/>
          </a:xfrm>
          <a:prstGeom prst="wedgeRoundRectCallout">
            <a:avLst>
              <a:gd name="adj1" fmla="val -55343"/>
              <a:gd name="adj2" fmla="val -69284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320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What can I eat in America?</a:t>
            </a:r>
            <a:endParaRPr lang="zh-TW" altLang="en-US" sz="3200" b="1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zh-TW" smtClean="0">
              <a:ea typeface="新細明體" panose="02020500000000000000" pitchFamily="18" charset="-120"/>
            </a:endParaRPr>
          </a:p>
        </p:txBody>
      </p:sp>
      <p:pic>
        <p:nvPicPr>
          <p:cNvPr id="39939" name="Picture 2" descr="http://worldonline.media.clients.ellingtoncms.com/img/marketplace/products/2011/03/30/AllAmericanFeast_lid_t670.jpg?b3f6a5d7692ccc373d56e40cf708e3fa67d9af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06413"/>
            <a:ext cx="9144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Introduction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1598613"/>
            <a:ext cx="61610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矩形 6"/>
          <p:cNvSpPr>
            <a:spLocks noChangeArrowheads="1"/>
          </p:cNvSpPr>
          <p:nvPr/>
        </p:nvSpPr>
        <p:spPr bwMode="auto">
          <a:xfrm>
            <a:off x="6600825" y="1484313"/>
            <a:ext cx="40671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新細明體" panose="02020500000000000000" pitchFamily="18" charset="-120"/>
              </a:rPr>
              <a:t>Zuojhen District is a rural district in the southeast of Tainan City. </a:t>
            </a:r>
            <a:endParaRPr lang="zh-TW" altLang="en-US" sz="2800">
              <a:ea typeface="新細明體" panose="02020500000000000000" pitchFamily="18" charset="-120"/>
            </a:endParaRPr>
          </a:p>
        </p:txBody>
      </p:sp>
      <p:sp useBgFill="1">
        <p:nvSpPr>
          <p:cNvPr id="8197" name="動作按鈕: 首頁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200" y="4638675"/>
            <a:ext cx="116363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panose="02020500000000000000" pitchFamily="18" charset="-120"/>
              </a:rPr>
              <a:t>Activity - Information Gap</a:t>
            </a:r>
            <a:endParaRPr lang="zh-TW" altLang="en-US" sz="3600" smtClean="0">
              <a:ea typeface="新細明體" panose="02020500000000000000" pitchFamily="18" charset="-120"/>
            </a:endParaRPr>
          </a:p>
        </p:txBody>
      </p:sp>
      <p:sp>
        <p:nvSpPr>
          <p:cNvPr id="40963" name="內容版面配置區 2"/>
          <p:cNvSpPr txBox="1">
            <a:spLocks/>
          </p:cNvSpPr>
          <p:nvPr/>
        </p:nvSpPr>
        <p:spPr bwMode="gray">
          <a:xfrm>
            <a:off x="1981200" y="3644900"/>
            <a:ext cx="82296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1. I will go to the Tsai-liao Fossil Museum by 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2. I will go to the Wu’s Old Mansion by _______.</a:t>
            </a:r>
            <a:endParaRPr lang="zh-TW" altLang="en-US" sz="2000">
              <a:ea typeface="新細明體" panose="02020500000000000000" pitchFamily="18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3. I will _____ _____ the Caoshan Moon World___ 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4. I _____ _____ _____ the _______ _______ ___ 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5. ______________________________________________.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048000" y="2492375"/>
          <a:ext cx="6096000" cy="79375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968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Word Bank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 bike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car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bus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taxi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</a:tbl>
          </a:graphicData>
        </a:graphic>
      </p:graphicFrame>
      <p:sp>
        <p:nvSpPr>
          <p:cNvPr id="40978" name="內容版面配置區 2"/>
          <p:cNvSpPr>
            <a:spLocks noGrp="1"/>
          </p:cNvSpPr>
          <p:nvPr>
            <p:ph idx="1"/>
          </p:nvPr>
        </p:nvSpPr>
        <p:spPr>
          <a:xfrm>
            <a:off x="2640013" y="1600200"/>
            <a:ext cx="7283450" cy="604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800" smtClean="0">
                <a:ea typeface="新細明體" panose="02020500000000000000" pitchFamily="18" charset="-120"/>
              </a:rPr>
              <a:t>Writing exercise. Complete the sentences.</a:t>
            </a:r>
          </a:p>
        </p:txBody>
      </p:sp>
      <p:sp useBgFill="1">
        <p:nvSpPr>
          <p:cNvPr id="40979" name="動作按鈕: 首頁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0980" name="Picture 20" descr="C:\Documents and Settings\Lin Yen-Han\Local Settings\Temporary Internet Files\Content.IE5\O10MY2GU\MC90033230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1557338"/>
            <a:ext cx="5857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panose="02020500000000000000" pitchFamily="18" charset="-120"/>
              </a:rPr>
              <a:t>Activity - Information Gap</a:t>
            </a:r>
            <a:endParaRPr lang="zh-TW" altLang="en-US" sz="3600" smtClean="0">
              <a:ea typeface="新細明體" panose="02020500000000000000" pitchFamily="18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992313" y="3789363"/>
          <a:ext cx="8229600" cy="202882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1475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Q: How will you go to the ____________________?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Place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Tsai-liao Fossil Museum 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Wu’s Old Mansion 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Caoshan Moon World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fruit market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church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Your Friend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Transportation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048000" y="2471738"/>
          <a:ext cx="6096000" cy="74295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Word Bank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 bike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car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bus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taxi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</a:tbl>
          </a:graphicData>
        </a:graphic>
      </p:graphicFrame>
      <p:sp>
        <p:nvSpPr>
          <p:cNvPr id="42033" name="內容版面配置區 2"/>
          <p:cNvSpPr txBox="1">
            <a:spLocks/>
          </p:cNvSpPr>
          <p:nvPr/>
        </p:nvSpPr>
        <p:spPr bwMode="gray">
          <a:xfrm>
            <a:off x="2628900" y="1600200"/>
            <a:ext cx="67071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ea typeface="新細明體" panose="02020500000000000000" pitchFamily="18" charset="-120"/>
              </a:rPr>
              <a:t>Ask your friends and fill in the blanks.</a:t>
            </a:r>
          </a:p>
        </p:txBody>
      </p:sp>
      <p:sp useBgFill="1">
        <p:nvSpPr>
          <p:cNvPr id="42034" name="動作按鈕: 首頁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2035" name="Picture 52" descr="C:\Documents and Settings\Lin Yen-Han\Local Settings\Temporary Internet Files\Content.IE5\R4HNSO6G\MC90033985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1557338"/>
            <a:ext cx="7969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20800" y="4486275"/>
            <a:ext cx="10363200" cy="1165225"/>
          </a:xfrm>
        </p:spPr>
        <p:txBody>
          <a:bodyPr/>
          <a:lstStyle/>
          <a:p>
            <a:pPr eaLnBrk="1" hangingPunct="1"/>
            <a:r>
              <a:rPr lang="en-US" altLang="zh-TW" sz="6400" smtClean="0">
                <a:ea typeface="新細明體" panose="02020500000000000000" pitchFamily="18" charset="-120"/>
              </a:rPr>
              <a:t>Thank You!</a:t>
            </a:r>
          </a:p>
        </p:txBody>
      </p:sp>
      <p:sp>
        <p:nvSpPr>
          <p:cNvPr id="43011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793750"/>
            <a:ext cx="521811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1525" y="1831975"/>
            <a:ext cx="1611313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25" y="4314825"/>
            <a:ext cx="15128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4098354" y="2321878"/>
            <a:ext cx="5742062" cy="1179130"/>
          </a:xfrm>
          <a:prstGeom prst="wedgeRoundRectCallout">
            <a:avLst>
              <a:gd name="adj1" fmla="val -61460"/>
              <a:gd name="adj2" fmla="val -39407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Hello! Where are you from?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359696" y="4314571"/>
            <a:ext cx="4968552" cy="1345179"/>
          </a:xfrm>
          <a:prstGeom prst="wedgeRoundRectCallout">
            <a:avLst>
              <a:gd name="adj1" fmla="val -57404"/>
              <a:gd name="adj2" fmla="val 74444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320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Hi! I’m from </a:t>
            </a:r>
            <a:r>
              <a:rPr lang="en-US" altLang="zh-TW" sz="320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Zuojhen</a:t>
            </a:r>
            <a:r>
              <a:rPr lang="en-US" altLang="zh-TW" sz="3200" b="1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3200" b="1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smtClean="0">
                <a:ea typeface="新細明體" panose="02020500000000000000" pitchFamily="18" charset="-120"/>
              </a:rPr>
              <a:t>fruit market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 useBgFill="1">
        <p:nvSpPr>
          <p:cNvPr id="11267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1268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2811463" y="5445125"/>
            <a:ext cx="5470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fruit market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1270" name="內容版面配置區 6" descr="圖片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367213" y="1844675"/>
            <a:ext cx="32289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1738313" y="258763"/>
            <a:ext cx="6734175" cy="944562"/>
          </a:xfrm>
        </p:spPr>
        <p:txBody>
          <a:bodyPr/>
          <a:lstStyle/>
          <a:p>
            <a:r>
              <a:rPr lang="en-US" altLang="zh-TW" sz="4000" smtClean="0">
                <a:ea typeface="新細明體" panose="02020500000000000000" pitchFamily="18" charset="-120"/>
              </a:rPr>
              <a:t>The Wu’s Old Mansion</a:t>
            </a:r>
            <a:endParaRPr lang="zh-TW" altLang="en-US" sz="4000" smtClean="0">
              <a:ea typeface="新細明體" panose="02020500000000000000" pitchFamily="18" charset="-120"/>
            </a:endParaRPr>
          </a:p>
        </p:txBody>
      </p:sp>
      <p:sp useBgFill="1">
        <p:nvSpPr>
          <p:cNvPr id="12291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2135188" y="5445125"/>
            <a:ext cx="6451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</a:t>
            </a:r>
            <a:r>
              <a:rPr lang="en-US" altLang="zh-TW" sz="3000" u="sng">
                <a:ea typeface="新細明體" panose="02020500000000000000" pitchFamily="18" charset="-120"/>
              </a:rPr>
              <a:t>The Wu’s Old Mansion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2293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圖片 9" descr="圖片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1773238"/>
            <a:ext cx="56197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Caoshan Moon World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3315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1847850" y="5445125"/>
            <a:ext cx="85693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Caoshan Moon World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3317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圖片 10" descr="圖片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75" y="1844675"/>
            <a:ext cx="66627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1631950" y="258763"/>
            <a:ext cx="6878638" cy="944562"/>
          </a:xfrm>
        </p:spPr>
        <p:txBody>
          <a:bodyPr/>
          <a:lstStyle/>
          <a:p>
            <a:r>
              <a:rPr lang="en-US" altLang="zh-TW" sz="3200" smtClean="0">
                <a:ea typeface="新細明體" panose="02020500000000000000" pitchFamily="18" charset="-120"/>
              </a:rPr>
              <a:t>Tsai-liao Fossil Museum</a:t>
            </a:r>
            <a:endParaRPr lang="zh-TW" altLang="en-US" sz="3200" smtClean="0">
              <a:ea typeface="新細明體" panose="02020500000000000000" pitchFamily="18" charset="-120"/>
            </a:endParaRPr>
          </a:p>
        </p:txBody>
      </p:sp>
      <p:sp useBgFill="1">
        <p:nvSpPr>
          <p:cNvPr id="14339" name="動作按鈕: 首頁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063750" y="5445125"/>
            <a:ext cx="7920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Tsai-liao Fossil Museum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4341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圖片 14" descr="圖片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050" y="1844675"/>
            <a:ext cx="49530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793750"/>
            <a:ext cx="521811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1525" y="1831975"/>
            <a:ext cx="1611313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25" y="4314825"/>
            <a:ext cx="15128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4098354" y="2321878"/>
            <a:ext cx="5742062" cy="1179130"/>
          </a:xfrm>
          <a:prstGeom prst="wedgeRoundRectCallout">
            <a:avLst>
              <a:gd name="adj1" fmla="val -61460"/>
              <a:gd name="adj2" fmla="val -39407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What can I do in </a:t>
            </a:r>
            <a:r>
              <a:rPr kumimoji="0" lang="en-US" altLang="zh-TW" sz="32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Zuojhen</a:t>
            </a: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359696" y="4314571"/>
            <a:ext cx="4968552" cy="1345179"/>
          </a:xfrm>
          <a:prstGeom prst="wedgeRoundRectCallout">
            <a:avLst>
              <a:gd name="adj1" fmla="val -57404"/>
              <a:gd name="adj2" fmla="val 74444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320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see _______</a:t>
            </a:r>
            <a:r>
              <a:rPr lang="en-US" altLang="zh-TW" sz="3200" b="1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3200" b="1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_2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99"/>
        </a:dk2>
        <a:lt2>
          <a:srgbClr val="808080"/>
        </a:lt2>
        <a:accent1>
          <a:srgbClr val="78ABDA"/>
        </a:accent1>
        <a:accent2>
          <a:srgbClr val="8BD1C4"/>
        </a:accent2>
        <a:accent3>
          <a:srgbClr val="FFFFFF"/>
        </a:accent3>
        <a:accent4>
          <a:srgbClr val="000000"/>
        </a:accent4>
        <a:accent5>
          <a:srgbClr val="BED2EA"/>
        </a:accent5>
        <a:accent6>
          <a:srgbClr val="7DBDB1"/>
        </a:accent6>
        <a:hlink>
          <a:srgbClr val="89D278"/>
        </a:hlink>
        <a:folHlink>
          <a:srgbClr val="CEC0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5C1767"/>
        </a:dk2>
        <a:lt2>
          <a:srgbClr val="808080"/>
        </a:lt2>
        <a:accent1>
          <a:srgbClr val="D87AA5"/>
        </a:accent1>
        <a:accent2>
          <a:srgbClr val="AC8CD0"/>
        </a:accent2>
        <a:accent3>
          <a:srgbClr val="FFFFFF"/>
        </a:accent3>
        <a:accent4>
          <a:srgbClr val="000000"/>
        </a:accent4>
        <a:accent5>
          <a:srgbClr val="E9BECF"/>
        </a:accent5>
        <a:accent6>
          <a:srgbClr val="9B7EBC"/>
        </a:accent6>
        <a:hlink>
          <a:srgbClr val="DA7F70"/>
        </a:hlink>
        <a:folHlink>
          <a:srgbClr val="85A3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g_2</Template>
  <TotalTime>1704</TotalTime>
  <Words>401</Words>
  <Application>Microsoft Office PowerPoint</Application>
  <PresentationFormat>寬螢幕</PresentationFormat>
  <Paragraphs>98</Paragraphs>
  <Slides>32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2" baseType="lpstr">
      <vt:lpstr>Arial</vt:lpstr>
      <vt:lpstr>Comic Sans MS</vt:lpstr>
      <vt:lpstr>新細明體</vt:lpstr>
      <vt:lpstr>Times New Roman</vt:lpstr>
      <vt:lpstr>The Interzone</vt:lpstr>
      <vt:lpstr>微軟正黑體</vt:lpstr>
      <vt:lpstr>Arial Unicode MS</vt:lpstr>
      <vt:lpstr>Cambria Math</vt:lpstr>
      <vt:lpstr>Calibri</vt:lpstr>
      <vt:lpstr>g_2</vt:lpstr>
      <vt:lpstr>Zuojhen District</vt:lpstr>
      <vt:lpstr>Contents</vt:lpstr>
      <vt:lpstr>Introduction</vt:lpstr>
      <vt:lpstr>PowerPoint 簡報</vt:lpstr>
      <vt:lpstr>fruit market</vt:lpstr>
      <vt:lpstr>The Wu’s Old Mansion</vt:lpstr>
      <vt:lpstr>Caoshan Moon World</vt:lpstr>
      <vt:lpstr>Tsai-liao Fossil Museum</vt:lpstr>
      <vt:lpstr>PowerPoint 簡報</vt:lpstr>
      <vt:lpstr>by car</vt:lpstr>
      <vt:lpstr>by bike</vt:lpstr>
      <vt:lpstr>by bus</vt:lpstr>
      <vt:lpstr>by taxi</vt:lpstr>
      <vt:lpstr>PowerPoint 簡報</vt:lpstr>
      <vt:lpstr>cordia berries</vt:lpstr>
      <vt:lpstr>dried mangoe</vt:lpstr>
      <vt:lpstr>yam noodles</vt:lpstr>
      <vt:lpstr>PowerPoint 簡報</vt:lpstr>
      <vt:lpstr>Vocabulary</vt:lpstr>
      <vt:lpstr>PowerPoint 簡報</vt:lpstr>
      <vt:lpstr>PowerPoint 簡報</vt:lpstr>
      <vt:lpstr>PowerPoint 簡報</vt:lpstr>
      <vt:lpstr>Conversation</vt:lpstr>
      <vt:lpstr>PowerPoint 簡報</vt:lpstr>
      <vt:lpstr>Conversation</vt:lpstr>
      <vt:lpstr>PowerPoint 簡報</vt:lpstr>
      <vt:lpstr>PowerPoint 簡報</vt:lpstr>
      <vt:lpstr>Conversation</vt:lpstr>
      <vt:lpstr>PowerPoint 簡報</vt:lpstr>
      <vt:lpstr>Activity - Information Gap</vt:lpstr>
      <vt:lpstr>Activity - Information Gap</vt:lpstr>
      <vt:lpstr>Thank You!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Hannah</dc:creator>
  <cp:lastModifiedBy>user</cp:lastModifiedBy>
  <cp:revision>171</cp:revision>
  <cp:lastPrinted>2014-11-21T09:16:10Z</cp:lastPrinted>
  <dcterms:created xsi:type="dcterms:W3CDTF">2014-01-22T02:17:53Z</dcterms:created>
  <dcterms:modified xsi:type="dcterms:W3CDTF">2015-09-07T02:25:08Z</dcterms:modified>
</cp:coreProperties>
</file>