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5" r:id="rId13"/>
    <p:sldId id="276" r:id="rId14"/>
    <p:sldId id="269" r:id="rId15"/>
    <p:sldId id="265" r:id="rId16"/>
    <p:sldId id="266" r:id="rId17"/>
    <p:sldId id="273" r:id="rId1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0"/>
      <p:bold r:id="rId21"/>
    </p:embeddedFont>
    <p:embeddedFont>
      <p:font typeface="微軟正黑體" panose="020B0604030504040204" pitchFamily="34" charset="-120"/>
      <p:regular r:id="rId22"/>
      <p:bold r:id="rId23"/>
    </p:embeddedFont>
    <p:embeddedFont>
      <p:font typeface="Gungsuh" panose="02030600000101010101" pitchFamily="18" charset="-127"/>
      <p:regular r:id="rId24"/>
    </p:embeddedFont>
    <p:embeddedFont>
      <p:font typeface="EngTRESS B" panose="020B0604020202020204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ungsuhChe" panose="02030609000101010101" pitchFamily="49" charset="-127"/>
      <p:regular r:id="rId30"/>
    </p:embeddedFont>
    <p:embeddedFont>
      <p:font typeface="Cooper Black" panose="0208090404030B020404" pitchFamily="18" charset="0"/>
      <p:regular r:id="rId31"/>
    </p:embeddedFont>
    <p:embeddedFont>
      <p:font typeface="The Interzone" panose="02020500000000000000" pitchFamily="2" charset="-120"/>
      <p:regular r:id="rId3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8237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5E1088-E4A0-4AA8-BAC1-A34994469CD0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81667B26-69A3-4A08-8C1B-9D3DF580BD3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150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0D48F21-3DE9-4F1C-B979-F8CC9FE743F6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7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68904E4-3DAA-407C-A6F7-21A885A12C7E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06728A-6D01-4B36-8D96-FF4F430F9D8E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2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DEC309F-0044-418D-B4C6-80E40CD699A0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3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75D826E-0C52-4CD6-8311-BF11FB62A31A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4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0FA5811-F90C-41CC-BA42-32092B530E5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7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290B29F-218B-4155-AB00-127A562D011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4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66BCA77-C349-4A95-AE56-537C908BB09F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1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C17C3F7-8DB6-43FE-8EAF-F8E3CC656587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rgbClr val="00B0F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 descr="MC900446104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152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朵形 4"/>
          <p:cNvSpPr/>
          <p:nvPr userDrawn="1"/>
        </p:nvSpPr>
        <p:spPr>
          <a:xfrm>
            <a:off x="1908175" y="549275"/>
            <a:ext cx="2303463" cy="1079500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雲朵形 5"/>
          <p:cNvSpPr/>
          <p:nvPr userDrawn="1"/>
        </p:nvSpPr>
        <p:spPr>
          <a:xfrm>
            <a:off x="4572000" y="260350"/>
            <a:ext cx="1655763" cy="865188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雲朵形 6"/>
          <p:cNvSpPr/>
          <p:nvPr userDrawn="1"/>
        </p:nvSpPr>
        <p:spPr>
          <a:xfrm>
            <a:off x="6516688" y="549275"/>
            <a:ext cx="2303462" cy="1079500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2" descr="MC900446108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5445125"/>
            <a:ext cx="93233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地方特色 鹽水區\圖片區\MC900446106.WM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4450"/>
            <a:ext cx="1549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4" descr="MC900420672.WM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7181">
            <a:off x="5056188" y="3933825"/>
            <a:ext cx="417671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93DC-A84B-45AC-8BED-236183FD085A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BCBAE-1BBF-451D-BCC8-CD655D779E5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59256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83DF-DE6E-4E35-BA74-FE1B3C8469C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BDD0-19AF-433A-94B1-8195BF8C654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73760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2CEF-8832-4CBC-BD62-96C4E33A516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DE621-45FD-4134-A4B3-E091797195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2880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A710-EEF3-4A29-9E8E-8CC19CCA2E1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461A-42E3-4CE5-9ABC-986B92CFA7D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90300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B50-CB82-4EBC-AB21-EE5F226200F1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15ED-E780-4DAC-A01C-DA2CA83952F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60500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7435-6292-49BE-921E-15976F82C50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256B4-E5C6-412F-8851-5962AC0448F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6880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E851-742A-4889-9B7B-932227F7BAFD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E3A8-DB7C-4E6C-98F1-ABB3C27843A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29231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128792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C6B4-650E-4507-A034-CC1256F7D6B9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33B9-7E26-4D8E-9EBF-5921CC9A83A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08927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 descr="MC900446108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464175"/>
            <a:ext cx="9144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A92F-2ECF-4C2A-884E-9643ADE4FFAB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514E-4333-47A3-9CCC-2932093B2BB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84830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27AC-E05F-4A1B-8433-79CB3BF2C01C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D17A0-8BAF-4AD4-8FCD-18D67CA2C15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2951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428F-C447-46E1-9140-80A4F85E5606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4BE3-2E9B-4C05-8331-344A654E9BE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33656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435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6C66EE-6F59-45B2-9E5D-87A9B7470E1D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</a:lstStyle>
          <a:p>
            <a:fld id="{9EB55255-6CFF-42A9-8511-90C2E46367F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1" name="圖片 22" descr="MC900446108.WM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6121400"/>
            <a:ext cx="93233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圖片 23" descr="MC900446274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9375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59" r:id="rId9"/>
    <p:sldLayoutId id="2147483760" r:id="rId10"/>
    <p:sldLayoutId id="214748376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7" descr="圖片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649413"/>
            <a:ext cx="89058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14563" y="2928938"/>
            <a:ext cx="5000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5400" b="1" dirty="0">
                <a:solidFill>
                  <a:srgbClr val="00B050"/>
                </a:solidFill>
                <a:latin typeface="GungsuhChe" pitchFamily="49" charset="-127"/>
                <a:ea typeface="GungsuhChe" pitchFamily="49" charset="-127"/>
              </a:rPr>
              <a:t>D</a:t>
            </a:r>
            <a:r>
              <a:rPr lang="en-US" altLang="zh-TW" sz="5400" b="1" dirty="0">
                <a:solidFill>
                  <a:srgbClr val="FFC000"/>
                </a:solidFill>
                <a:latin typeface="GungsuhChe" pitchFamily="49" charset="-127"/>
                <a:ea typeface="GungsuhChe" pitchFamily="49" charset="-127"/>
              </a:rPr>
              <a:t>a</a:t>
            </a:r>
            <a:r>
              <a:rPr lang="en-US" altLang="zh-TW" sz="5400" b="1" dirty="0">
                <a:solidFill>
                  <a:srgbClr val="00B0F0"/>
                </a:solidFill>
                <a:latin typeface="GungsuhChe" pitchFamily="49" charset="-127"/>
                <a:ea typeface="GungsuhChe" pitchFamily="49" charset="-127"/>
              </a:rPr>
              <a:t>n</a:t>
            </a:r>
            <a:r>
              <a:rPr lang="en-US" altLang="zh-TW" sz="5400" b="1" dirty="0">
                <a:solidFill>
                  <a:srgbClr val="C00000"/>
                </a:solidFill>
                <a:latin typeface="GungsuhChe" pitchFamily="49" charset="-127"/>
                <a:ea typeface="GungsuhChe" pitchFamily="49" charset="-127"/>
              </a:rPr>
              <a:t>e</a:t>
            </a:r>
            <a:r>
              <a:rPr lang="en-US" altLang="zh-TW" sz="5400" b="1" dirty="0">
                <a:solidFill>
                  <a:schemeClr val="accent4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i</a:t>
            </a:r>
            <a:r>
              <a:rPr lang="en-US" altLang="zh-TW" sz="5400" b="1" dirty="0">
                <a:latin typeface="GungsuhChe" pitchFamily="49" charset="-127"/>
                <a:ea typeface="GungsuhChe" pitchFamily="49" charset="-127"/>
              </a:rPr>
              <a:t> </a:t>
            </a:r>
            <a:r>
              <a:rPr lang="en-US" altLang="zh-TW" sz="5400" b="1" dirty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D</a:t>
            </a:r>
            <a:r>
              <a:rPr lang="en-US" altLang="zh-TW" sz="5400" b="1" dirty="0">
                <a:solidFill>
                  <a:srgbClr val="0070C0"/>
                </a:solidFill>
                <a:latin typeface="GungsuhChe" pitchFamily="49" charset="-127"/>
                <a:ea typeface="GungsuhChe" pitchFamily="49" charset="-127"/>
              </a:rPr>
              <a:t>i</a:t>
            </a:r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s</a:t>
            </a:r>
            <a:r>
              <a:rPr lang="en-US" altLang="zh-TW" sz="5400" b="1" dirty="0"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t</a:t>
            </a:r>
            <a:r>
              <a:rPr lang="en-US" altLang="zh-TW" sz="5400" b="1" dirty="0">
                <a:solidFill>
                  <a:srgbClr val="FF9900"/>
                </a:solidFill>
                <a:latin typeface="GungsuhChe" pitchFamily="49" charset="-127"/>
                <a:ea typeface="GungsuhChe" pitchFamily="49" charset="-127"/>
              </a:rPr>
              <a:t>r</a:t>
            </a:r>
            <a:r>
              <a:rPr lang="en-US" altLang="zh-TW" sz="5400" b="1" dirty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i</a:t>
            </a:r>
            <a:r>
              <a:rPr lang="en-US" altLang="zh-TW" sz="5400" b="1" dirty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c</a:t>
            </a:r>
            <a:r>
              <a:rPr lang="en-US" altLang="zh-TW" sz="5400" b="1" dirty="0">
                <a:solidFill>
                  <a:srgbClr val="FFC000"/>
                </a:solidFill>
                <a:latin typeface="GungsuhChe" pitchFamily="49" charset="-127"/>
                <a:ea typeface="GungsuhChe" pitchFamily="49" charset="-127"/>
              </a:rPr>
              <a:t>t</a:t>
            </a:r>
            <a:endParaRPr lang="zh-TW" altLang="en-US" sz="5400" b="1" dirty="0">
              <a:solidFill>
                <a:srgbClr val="FFC000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pic>
        <p:nvPicPr>
          <p:cNvPr id="13315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000125"/>
            <a:ext cx="5572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n-lt"/>
              </a:rPr>
              <a:t>Conversation</a:t>
            </a:r>
            <a:endParaRPr lang="zh-TW" altLang="en-US" dirty="0">
              <a:latin typeface="+mn-lt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928794" y="1988840"/>
            <a:ext cx="5429288" cy="1440160"/>
          </a:xfrm>
          <a:prstGeom prst="wedgeRoundRectCallout">
            <a:avLst>
              <a:gd name="adj1" fmla="val 54148"/>
              <a:gd name="adj2" fmla="val 3575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</a:rPr>
              <a:t>What will you do this weekend?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2071670" y="4214818"/>
            <a:ext cx="5357850" cy="1152128"/>
          </a:xfrm>
          <a:prstGeom prst="wedgeRoundRectCallout">
            <a:avLst>
              <a:gd name="adj1" fmla="val -55790"/>
              <a:gd name="adj2" fmla="val -4247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</a:rPr>
              <a:t>I have no plan.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4345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5081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2214563"/>
            <a:ext cx="15319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n-lt"/>
              </a:rPr>
              <a:t>Conversation</a:t>
            </a:r>
            <a:endParaRPr lang="zh-TW" altLang="en-US" dirty="0">
              <a:latin typeface="+mn-lt"/>
            </a:endParaRPr>
          </a:p>
        </p:txBody>
      </p:sp>
      <p:pic>
        <p:nvPicPr>
          <p:cNvPr id="15363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5081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2214563"/>
            <a:ext cx="15319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1928794" y="1988840"/>
            <a:ext cx="5429288" cy="1440160"/>
          </a:xfrm>
          <a:prstGeom prst="wedgeRoundRectCallout">
            <a:avLst>
              <a:gd name="adj1" fmla="val 54148"/>
              <a:gd name="adj2" fmla="val 3575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/>
              <a:t> Maybe we can go to the </a:t>
            </a:r>
            <a:r>
              <a:rPr kumimoji="0" lang="en-US" altLang="zh-TW" sz="3200" b="1" dirty="0" err="1"/>
              <a:t>Tsou</a:t>
            </a:r>
            <a:r>
              <a:rPr kumimoji="0" lang="en-US" altLang="zh-TW" sz="3200" b="1" dirty="0"/>
              <a:t>-Ma-Lai Farm.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2071670" y="4214818"/>
            <a:ext cx="5357850" cy="1152128"/>
          </a:xfrm>
          <a:prstGeom prst="wedgeRoundRectCallout">
            <a:avLst>
              <a:gd name="adj1" fmla="val -55790"/>
              <a:gd name="adj2" fmla="val -4247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</a:rPr>
              <a:t>It’s sounds great!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+mn-lt"/>
              </a:rPr>
              <a:t>Conversation</a:t>
            </a:r>
            <a:endParaRPr lang="zh-TW" altLang="en-US" dirty="0">
              <a:latin typeface="+mn-lt"/>
            </a:endParaRPr>
          </a:p>
        </p:txBody>
      </p:sp>
      <p:pic>
        <p:nvPicPr>
          <p:cNvPr id="16387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5081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img.gohappy.com.tw/images/product/36/1106848/1106848_3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063" y="2214563"/>
            <a:ext cx="15319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1928794" y="1988840"/>
            <a:ext cx="5429288" cy="1440160"/>
          </a:xfrm>
          <a:prstGeom prst="wedgeRoundRectCallout">
            <a:avLst>
              <a:gd name="adj1" fmla="val 54148"/>
              <a:gd name="adj2" fmla="val 3575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</a:rPr>
              <a:t>Let’s meet at </a:t>
            </a:r>
            <a:r>
              <a:rPr kumimoji="0" lang="en-US" altLang="zh-TW" sz="3200" b="1" dirty="0">
                <a:solidFill>
                  <a:srgbClr val="FF0000"/>
                </a:solidFill>
              </a:rPr>
              <a:t>8:00</a:t>
            </a:r>
            <a:r>
              <a:rPr kumimoji="0" lang="en-US" altLang="zh-TW" sz="3200" b="1" dirty="0">
                <a:solidFill>
                  <a:schemeClr val="tx1"/>
                </a:solidFill>
              </a:rPr>
              <a:t> </a:t>
            </a:r>
            <a:r>
              <a:rPr kumimoji="0" lang="en-US" altLang="zh-TW" sz="3200" b="1" dirty="0">
                <a:solidFill>
                  <a:srgbClr val="FF0000"/>
                </a:solidFill>
              </a:rPr>
              <a:t>in</a:t>
            </a:r>
            <a:r>
              <a:rPr kumimoji="0" lang="en-US" altLang="zh-TW" sz="3200" b="1" dirty="0">
                <a:solidFill>
                  <a:schemeClr val="tx1"/>
                </a:solidFill>
              </a:rPr>
              <a:t> </a:t>
            </a:r>
            <a:r>
              <a:rPr kumimoji="0" lang="en-US" altLang="zh-TW" sz="3200" b="1" dirty="0">
                <a:solidFill>
                  <a:srgbClr val="FF0000"/>
                </a:solidFill>
              </a:rPr>
              <a:t>Saturday morning</a:t>
            </a:r>
            <a:r>
              <a:rPr kumimoji="0" lang="en-US" altLang="zh-TW" sz="3200" b="1" dirty="0">
                <a:solidFill>
                  <a:schemeClr val="tx1"/>
                </a:solidFill>
              </a:rPr>
              <a:t>.  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2071670" y="4214818"/>
            <a:ext cx="5357850" cy="1152128"/>
          </a:xfrm>
          <a:prstGeom prst="wedgeRoundRectCallout">
            <a:avLst>
              <a:gd name="adj1" fmla="val -55790"/>
              <a:gd name="adj2" fmla="val -42475"/>
              <a:gd name="adj3" fmla="val 16667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chemeClr val="tx1"/>
                </a:solidFill>
              </a:rPr>
              <a:t>See you then!</a:t>
            </a:r>
            <a:endParaRPr kumimoji="0" lang="zh-TW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9"/>
          <p:cNvSpPr txBox="1">
            <a:spLocks noChangeArrowheads="1"/>
          </p:cNvSpPr>
          <p:nvPr/>
        </p:nvSpPr>
        <p:spPr bwMode="auto">
          <a:xfrm>
            <a:off x="6443663" y="1557338"/>
            <a:ext cx="241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area </a:t>
            </a:r>
            <a:endParaRPr kumimoji="0" lang="zh-TW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farm</a:t>
            </a:r>
            <a:endParaRPr kumimoji="0" lang="zh-TW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park</a:t>
            </a:r>
            <a:endParaRPr kumimoji="0" lang="zh-TW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pear</a:t>
            </a:r>
            <a:endParaRPr kumimoji="0" lang="zh-TW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noodle</a:t>
            </a:r>
            <a:endParaRPr kumimoji="0" lang="zh-TW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7411" name="圖片 54" descr="圖片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-357188"/>
            <a:ext cx="7594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表格 54"/>
          <p:cNvGraphicFramePr>
            <a:graphicFrameLocks noGrp="1"/>
          </p:cNvGraphicFramePr>
          <p:nvPr/>
        </p:nvGraphicFramePr>
        <p:xfrm>
          <a:off x="1000125" y="2428875"/>
          <a:ext cx="4405313" cy="3565525"/>
        </p:xfrm>
        <a:graphic>
          <a:graphicData uri="http://schemas.openxmlformats.org/drawingml/2006/table">
            <a:tbl>
              <a:tblPr/>
              <a:tblGrid>
                <a:gridCol w="628650"/>
                <a:gridCol w="630238"/>
                <a:gridCol w="628650"/>
                <a:gridCol w="630237"/>
                <a:gridCol w="628650"/>
                <a:gridCol w="630238"/>
                <a:gridCol w="628650"/>
              </a:tblGrid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Q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W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F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F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F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J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J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微軟正黑體" panose="020B0604030504040204" pitchFamily="34" charset="-120"/>
                        </a:rPr>
                        <a:t>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7" name="直線接點 56"/>
          <p:cNvCxnSpPr/>
          <p:nvPr/>
        </p:nvCxnSpPr>
        <p:spPr>
          <a:xfrm>
            <a:off x="6500813" y="1857375"/>
            <a:ext cx="1571625" cy="50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500813" y="2714625"/>
            <a:ext cx="1571625" cy="50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429375" y="3643313"/>
            <a:ext cx="1571625" cy="500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6429375" y="4500563"/>
            <a:ext cx="1571625" cy="500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6429375" y="5214938"/>
            <a:ext cx="1571625" cy="500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圓角矩形 62"/>
          <p:cNvSpPr/>
          <p:nvPr/>
        </p:nvSpPr>
        <p:spPr>
          <a:xfrm rot="5400000">
            <a:off x="2678906" y="2964657"/>
            <a:ext cx="428625" cy="350043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" name="圓角矩形 63"/>
          <p:cNvSpPr/>
          <p:nvPr/>
        </p:nvSpPr>
        <p:spPr>
          <a:xfrm rot="5400000">
            <a:off x="3929062" y="3071813"/>
            <a:ext cx="428625" cy="2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5" name="圓角矩形 64"/>
          <p:cNvSpPr/>
          <p:nvPr/>
        </p:nvSpPr>
        <p:spPr>
          <a:xfrm rot="7710433">
            <a:off x="3817938" y="2382838"/>
            <a:ext cx="428625" cy="3025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圓角矩形 65"/>
          <p:cNvSpPr/>
          <p:nvPr/>
        </p:nvSpPr>
        <p:spPr>
          <a:xfrm rot="10800000">
            <a:off x="2357438" y="2428875"/>
            <a:ext cx="428625" cy="20002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圓角矩形 66"/>
          <p:cNvSpPr/>
          <p:nvPr/>
        </p:nvSpPr>
        <p:spPr>
          <a:xfrm rot="3026238">
            <a:off x="2001838" y="1979613"/>
            <a:ext cx="428625" cy="2987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1285875" y="1571625"/>
            <a:ext cx="3878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i="1" dirty="0">
                <a:latin typeface="Comic Sans MS (本文)"/>
                <a:ea typeface="新細明體" charset="-120"/>
              </a:rPr>
              <a:t>W</a:t>
            </a:r>
            <a:r>
              <a:rPr lang="en-US" altLang="zh-TW" sz="3200" b="1" i="1" dirty="0">
                <a:solidFill>
                  <a:srgbClr val="FF0000"/>
                </a:solidFill>
                <a:latin typeface="Comic Sans MS (本文)"/>
                <a:ea typeface="新細明體" charset="-120"/>
              </a:rPr>
              <a:t>o</a:t>
            </a:r>
            <a:r>
              <a:rPr lang="en-US" altLang="zh-TW" sz="3200" b="1" i="1" dirty="0">
                <a:solidFill>
                  <a:srgbClr val="FFC000"/>
                </a:solidFill>
                <a:latin typeface="Comic Sans MS (本文)"/>
                <a:ea typeface="新細明體" charset="-120"/>
              </a:rPr>
              <a:t>r</a:t>
            </a:r>
            <a:r>
              <a:rPr lang="en-US" altLang="zh-TW" sz="3200" b="1" i="1" dirty="0">
                <a:solidFill>
                  <a:srgbClr val="92D050"/>
                </a:solidFill>
                <a:latin typeface="Comic Sans MS (本文)"/>
                <a:ea typeface="新細明體" charset="-120"/>
              </a:rPr>
              <a:t>d</a:t>
            </a:r>
            <a:r>
              <a:rPr lang="en-US" altLang="zh-TW" sz="3200" b="1" i="1" dirty="0">
                <a:latin typeface="Comic Sans MS (本文)"/>
                <a:ea typeface="新細明體" charset="-120"/>
              </a:rPr>
              <a:t> </a:t>
            </a:r>
            <a:r>
              <a:rPr lang="en-US" altLang="zh-TW" sz="3200" b="1" i="1" dirty="0">
                <a:solidFill>
                  <a:srgbClr val="00B0F0"/>
                </a:solidFill>
                <a:latin typeface="Comic Sans MS (本文)"/>
                <a:ea typeface="新細明體" charset="-120"/>
              </a:rPr>
              <a:t>s</a:t>
            </a:r>
            <a:r>
              <a:rPr lang="en-US" altLang="zh-TW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 (本文)"/>
                <a:ea typeface="新細明體" charset="-120"/>
              </a:rPr>
              <a:t>e</a:t>
            </a:r>
            <a:r>
              <a:rPr lang="en-US" altLang="zh-TW" sz="3200" b="1" i="1" dirty="0">
                <a:solidFill>
                  <a:srgbClr val="7030A0"/>
                </a:solidFill>
                <a:latin typeface="Comic Sans MS (本文)"/>
                <a:ea typeface="新細明體" charset="-120"/>
              </a:rPr>
              <a:t>a</a:t>
            </a:r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  <a:latin typeface="Comic Sans MS (本文)"/>
                <a:ea typeface="新細明體" charset="-120"/>
              </a:rPr>
              <a:t>r</a:t>
            </a:r>
            <a:r>
              <a:rPr lang="en-US" altLang="zh-TW" sz="3200" b="1" i="1" dirty="0">
                <a:solidFill>
                  <a:srgbClr val="C00000"/>
                </a:solidFill>
                <a:latin typeface="Comic Sans MS (本文)"/>
                <a:ea typeface="新細明體" charset="-120"/>
              </a:rPr>
              <a:t>c</a:t>
            </a:r>
            <a:r>
              <a:rPr lang="en-US" altLang="zh-TW" sz="3200" b="1" i="1" dirty="0">
                <a:solidFill>
                  <a:srgbClr val="00B050"/>
                </a:solidFill>
                <a:latin typeface="Comic Sans MS (本文)"/>
                <a:ea typeface="新細明體" charset="-120"/>
              </a:rPr>
              <a:t>h</a:t>
            </a:r>
            <a:r>
              <a:rPr lang="en-US" altLang="zh-TW" sz="3200" b="1" i="1" dirty="0">
                <a:latin typeface="Comic Sans MS (本文)"/>
                <a:ea typeface="新細明體" charset="-120"/>
              </a:rPr>
              <a:t> </a:t>
            </a:r>
            <a:r>
              <a:rPr lang="en-US" altLang="zh-TW" sz="3200" b="1" i="1" dirty="0">
                <a:solidFill>
                  <a:schemeClr val="accent2">
                    <a:lumMod val="50000"/>
                  </a:schemeClr>
                </a:solidFill>
                <a:latin typeface="Comic Sans MS (本文)"/>
                <a:ea typeface="新細明體" charset="-120"/>
              </a:rPr>
              <a:t>p</a:t>
            </a:r>
            <a:r>
              <a:rPr lang="en-US" altLang="zh-TW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 (本文)"/>
                <a:ea typeface="新細明體" charset="-120"/>
              </a:rPr>
              <a:t>u</a:t>
            </a:r>
            <a:r>
              <a:rPr lang="en-US" altLang="zh-TW" sz="3200" b="1" i="1" dirty="0">
                <a:solidFill>
                  <a:srgbClr val="0070C0"/>
                </a:solidFill>
                <a:latin typeface="Comic Sans MS (本文)"/>
                <a:ea typeface="新細明體" charset="-120"/>
              </a:rPr>
              <a:t>z</a:t>
            </a:r>
            <a:r>
              <a:rPr lang="en-US" altLang="zh-TW" sz="3200" b="1" i="1" dirty="0">
                <a:latin typeface="Comic Sans MS (本文)"/>
                <a:ea typeface="新細明體" charset="-120"/>
              </a:rPr>
              <a:t>z</a:t>
            </a:r>
            <a:r>
              <a:rPr lang="en-US" altLang="zh-TW" sz="3200" b="1" i="1" dirty="0">
                <a:solidFill>
                  <a:schemeClr val="accent6">
                    <a:lumMod val="75000"/>
                  </a:schemeClr>
                </a:solidFill>
                <a:latin typeface="Comic Sans MS (本文)"/>
                <a:ea typeface="新細明體" charset="-120"/>
              </a:rPr>
              <a:t>l</a:t>
            </a:r>
            <a:r>
              <a:rPr lang="en-US" altLang="zh-TW" sz="3200" b="1" i="1" dirty="0">
                <a:solidFill>
                  <a:schemeClr val="bg2">
                    <a:lumMod val="50000"/>
                  </a:schemeClr>
                </a:solidFill>
                <a:latin typeface="Comic Sans MS (本文)"/>
                <a:ea typeface="新細明體" charset="-120"/>
              </a:rPr>
              <a:t>e</a:t>
            </a:r>
            <a:endParaRPr lang="zh-TW" altLang="en-US" sz="3200" b="1" i="1" dirty="0">
              <a:solidFill>
                <a:schemeClr val="bg2">
                  <a:lumMod val="50000"/>
                </a:schemeClr>
              </a:solidFill>
              <a:latin typeface="Comic Sans MS (本文)"/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7154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圖片 4" descr="圖片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86201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8"/>
          <p:cNvSpPr txBox="1">
            <a:spLocks noChangeArrowheads="1"/>
          </p:cNvSpPr>
          <p:nvPr/>
        </p:nvSpPr>
        <p:spPr bwMode="auto">
          <a:xfrm>
            <a:off x="-257175" y="720725"/>
            <a:ext cx="9401175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Dear friends,</a:t>
            </a:r>
          </a:p>
          <a:p>
            <a:pPr eaLnBrk="1" hangingPunct="1">
              <a:lnSpc>
                <a:spcPts val="24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I</a:t>
            </a:r>
            <a:r>
              <a:rPr kumimoji="0" lang="en-US" altLang="zh-TW" sz="2800" b="1">
                <a:latin typeface="Comic Sans MS" panose="030F0702030302020204" pitchFamily="66" charset="0"/>
                <a:ea typeface="Gungsuh" panose="02030600000101010101" pitchFamily="18" charset="-127"/>
              </a:rPr>
              <a:t>t</a:t>
            </a: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was a exciting experience</a:t>
            </a:r>
            <a:r>
              <a:rPr kumimoji="0" lang="zh-TW" altLang="en-US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to the Tainan </a:t>
            </a:r>
          </a:p>
          <a:p>
            <a:pPr eaLnBrk="1" hangingPunct="1">
              <a:lnSpc>
                <a:spcPts val="40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Astronomical _ _ _ _ _ _ _ _</a:t>
            </a:r>
            <a:r>
              <a:rPr kumimoji="0" lang="zh-TW" altLang="en-US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_ Area</a:t>
            </a:r>
          </a:p>
          <a:p>
            <a:pPr eaLnBrk="1" hangingPunct="1">
              <a:lnSpc>
                <a:spcPts val="40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After that, I eat bean _ _ _ _ _ _ _ noodle </a:t>
            </a:r>
          </a:p>
          <a:p>
            <a:pPr eaLnBrk="1" hangingPunct="1">
              <a:lnSpc>
                <a:spcPts val="30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for lunch.</a:t>
            </a:r>
            <a:endParaRPr kumimoji="0" lang="zh-TW" altLang="en-US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</a:pPr>
            <a:endParaRPr kumimoji="0" lang="en-US" altLang="zh-TW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I really have a good time!                            </a:t>
            </a:r>
          </a:p>
          <a:p>
            <a:pPr eaLnBrk="1" hangingPunct="1">
              <a:lnSpc>
                <a:spcPts val="3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                                   _______(name)</a:t>
            </a:r>
          </a:p>
          <a:p>
            <a:pPr eaLnBrk="1" hangingPunct="1">
              <a:lnSpc>
                <a:spcPts val="4000"/>
              </a:lnSpc>
            </a:pPr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            </a:t>
            </a:r>
          </a:p>
        </p:txBody>
      </p:sp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2714625" y="3000375"/>
            <a:ext cx="377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5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4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21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3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20  9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15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14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  </a:t>
            </a:r>
          </a:p>
        </p:txBody>
      </p:sp>
      <p:sp>
        <p:nvSpPr>
          <p:cNvPr id="19460" name="文字方塊 8"/>
          <p:cNvSpPr txBox="1">
            <a:spLocks noChangeArrowheads="1"/>
          </p:cNvSpPr>
          <p:nvPr/>
        </p:nvSpPr>
        <p:spPr bwMode="auto">
          <a:xfrm>
            <a:off x="4500563" y="4357688"/>
            <a:ext cx="2871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19 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16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18</a:t>
            </a:r>
            <a:r>
              <a:rPr kumimoji="0" lang="zh-TW" altLang="en-US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  </a:t>
            </a:r>
            <a:r>
              <a:rPr kumimoji="0" lang="en-US" altLang="zh-TW" sz="2000">
                <a:solidFill>
                  <a:srgbClr val="C00000"/>
                </a:solidFill>
                <a:latin typeface="Cooper Black" panose="0208090404030B020404" pitchFamily="18" charset="0"/>
                <a:ea typeface="微軟正黑體" panose="020B0604030504040204" pitchFamily="34" charset="-120"/>
              </a:rPr>
              <a:t>15  21 20 19</a:t>
            </a:r>
            <a:endParaRPr kumimoji="0" lang="zh-TW" altLang="en-US" sz="2000">
              <a:solidFill>
                <a:srgbClr val="C00000"/>
              </a:solidFill>
              <a:latin typeface="Cooper Black" panose="0208090404030B0204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9461" name="群組 8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平行四邊形 21"/>
            <p:cNvSpPr/>
            <p:nvPr/>
          </p:nvSpPr>
          <p:spPr>
            <a:xfrm flipV="1">
              <a:off x="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3" name="平行四邊形 22"/>
            <p:cNvSpPr/>
            <p:nvPr/>
          </p:nvSpPr>
          <p:spPr>
            <a:xfrm flipV="1">
              <a:off x="4284663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4" name="平行四邊形 23"/>
            <p:cNvSpPr/>
            <p:nvPr/>
          </p:nvSpPr>
          <p:spPr>
            <a:xfrm flipV="1">
              <a:off x="6426200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5" name="平行四邊形 24"/>
            <p:cNvSpPr/>
            <p:nvPr/>
          </p:nvSpPr>
          <p:spPr>
            <a:xfrm flipV="1">
              <a:off x="21415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6" name="平行四邊形 25"/>
            <p:cNvSpPr/>
            <p:nvPr/>
          </p:nvSpPr>
          <p:spPr>
            <a:xfrm flipV="1">
              <a:off x="856773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7" name="平行四邊形 26"/>
            <p:cNvSpPr/>
            <p:nvPr/>
          </p:nvSpPr>
          <p:spPr>
            <a:xfrm flipV="1">
              <a:off x="11064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8" name="平行四邊形 27"/>
            <p:cNvSpPr/>
            <p:nvPr/>
          </p:nvSpPr>
          <p:spPr>
            <a:xfrm flipV="1">
              <a:off x="5391150" y="6605588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9" name="平行四邊形 28"/>
            <p:cNvSpPr/>
            <p:nvPr/>
          </p:nvSpPr>
          <p:spPr>
            <a:xfrm flipV="1">
              <a:off x="7532688" y="66055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0" name="平行四邊形 29"/>
            <p:cNvSpPr/>
            <p:nvPr/>
          </p:nvSpPr>
          <p:spPr>
            <a:xfrm flipV="1">
              <a:off x="3248025" y="6605588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1" name="平行四邊形 30"/>
            <p:cNvSpPr/>
            <p:nvPr/>
          </p:nvSpPr>
          <p:spPr>
            <a:xfrm flipV="1">
              <a:off x="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2" name="平行四邊形 31"/>
            <p:cNvSpPr/>
            <p:nvPr/>
          </p:nvSpPr>
          <p:spPr>
            <a:xfrm flipV="1">
              <a:off x="4284663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3" name="平行四邊形 32"/>
            <p:cNvSpPr/>
            <p:nvPr/>
          </p:nvSpPr>
          <p:spPr>
            <a:xfrm flipV="1">
              <a:off x="6426200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4" name="平行四邊形 33"/>
            <p:cNvSpPr/>
            <p:nvPr/>
          </p:nvSpPr>
          <p:spPr>
            <a:xfrm flipV="1">
              <a:off x="21415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5" name="平行四邊形 34"/>
            <p:cNvSpPr/>
            <p:nvPr/>
          </p:nvSpPr>
          <p:spPr>
            <a:xfrm flipV="1">
              <a:off x="856773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" name="平行四邊形 35"/>
            <p:cNvSpPr/>
            <p:nvPr/>
          </p:nvSpPr>
          <p:spPr>
            <a:xfrm flipV="1">
              <a:off x="11064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" name="平行四邊形 36"/>
            <p:cNvSpPr/>
            <p:nvPr/>
          </p:nvSpPr>
          <p:spPr>
            <a:xfrm flipV="1">
              <a:off x="5391150" y="0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8" name="平行四邊形 37"/>
            <p:cNvSpPr/>
            <p:nvPr/>
          </p:nvSpPr>
          <p:spPr>
            <a:xfrm flipV="1">
              <a:off x="7532688" y="0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9" name="平行四邊形 38"/>
            <p:cNvSpPr/>
            <p:nvPr/>
          </p:nvSpPr>
          <p:spPr>
            <a:xfrm flipV="1">
              <a:off x="3248025" y="0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0" name="平行四邊形 39"/>
            <p:cNvSpPr/>
            <p:nvPr/>
          </p:nvSpPr>
          <p:spPr>
            <a:xfrm rot="16200000" flipV="1">
              <a:off x="-161925" y="485775"/>
              <a:ext cx="576263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1" name="平行四邊形 40"/>
            <p:cNvSpPr/>
            <p:nvPr/>
          </p:nvSpPr>
          <p:spPr>
            <a:xfrm rot="16200000" flipV="1">
              <a:off x="-161131" y="2345531"/>
              <a:ext cx="574675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2" name="平行四邊形 41"/>
            <p:cNvSpPr/>
            <p:nvPr/>
          </p:nvSpPr>
          <p:spPr>
            <a:xfrm rot="16200000" flipV="1">
              <a:off x="-161924" y="42052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3" name="平行四邊形 42"/>
            <p:cNvSpPr/>
            <p:nvPr/>
          </p:nvSpPr>
          <p:spPr>
            <a:xfrm rot="16200000" flipV="1">
              <a:off x="-161924" y="60658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4" name="平行四邊形 43"/>
            <p:cNvSpPr/>
            <p:nvPr/>
          </p:nvSpPr>
          <p:spPr>
            <a:xfrm rot="16200000" flipV="1">
              <a:off x="-161924" y="14303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5" name="平行四邊形 44"/>
            <p:cNvSpPr/>
            <p:nvPr/>
          </p:nvSpPr>
          <p:spPr>
            <a:xfrm rot="16200000" flipV="1">
              <a:off x="-161924" y="329088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6" name="平行四邊形 45"/>
            <p:cNvSpPr/>
            <p:nvPr/>
          </p:nvSpPr>
          <p:spPr>
            <a:xfrm rot="16200000" flipV="1">
              <a:off x="-161924" y="5151437"/>
              <a:ext cx="576262" cy="252413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7" name="平行四邊形 46"/>
            <p:cNvSpPr/>
            <p:nvPr/>
          </p:nvSpPr>
          <p:spPr>
            <a:xfrm rot="16200000" flipV="1">
              <a:off x="8729662" y="5302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8" name="平行四邊形 47"/>
            <p:cNvSpPr/>
            <p:nvPr/>
          </p:nvSpPr>
          <p:spPr>
            <a:xfrm rot="16200000" flipV="1">
              <a:off x="8729662" y="239077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9" name="平行四邊形 48"/>
            <p:cNvSpPr/>
            <p:nvPr/>
          </p:nvSpPr>
          <p:spPr>
            <a:xfrm rot="16200000" flipV="1">
              <a:off x="8729662" y="4251326"/>
              <a:ext cx="576263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0" name="平行四邊形 49"/>
            <p:cNvSpPr/>
            <p:nvPr/>
          </p:nvSpPr>
          <p:spPr>
            <a:xfrm rot="16200000" flipV="1">
              <a:off x="8730456" y="61110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1" name="平行四邊形 50"/>
            <p:cNvSpPr/>
            <p:nvPr/>
          </p:nvSpPr>
          <p:spPr>
            <a:xfrm rot="16200000" flipV="1">
              <a:off x="8730456" y="1475582"/>
              <a:ext cx="574675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2" name="平行四邊形 51"/>
            <p:cNvSpPr/>
            <p:nvPr/>
          </p:nvSpPr>
          <p:spPr>
            <a:xfrm rot="16200000" flipV="1">
              <a:off x="8729663" y="333533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3" name="平行四邊形 52"/>
            <p:cNvSpPr/>
            <p:nvPr/>
          </p:nvSpPr>
          <p:spPr>
            <a:xfrm rot="16200000" flipV="1">
              <a:off x="8729663" y="5195888"/>
              <a:ext cx="576262" cy="252412"/>
            </a:xfrm>
            <a:prstGeom prst="parallelogram">
              <a:avLst>
                <a:gd name="adj" fmla="val 6467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2714625" y="2571750"/>
            <a:ext cx="3357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+mj-lt"/>
                <a:ea typeface="新細明體" charset="-120"/>
              </a:rPr>
              <a:t>education</a:t>
            </a:r>
            <a:endParaRPr lang="zh-TW" altLang="en-US" sz="2800" b="1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572000" y="3857625"/>
            <a:ext cx="2643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+mj-lt"/>
                <a:ea typeface="新細明體" charset="-120"/>
              </a:rPr>
              <a:t>sprouts</a:t>
            </a:r>
            <a:endParaRPr lang="zh-TW" altLang="en-US" sz="2800" b="1" dirty="0">
              <a:solidFill>
                <a:srgbClr val="FF0000"/>
              </a:solidFill>
              <a:latin typeface="+mj-lt"/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3" descr="MC900446336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30257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471613"/>
            <a:ext cx="6850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109663" y="1647825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Location</a:t>
            </a:r>
            <a:endParaRPr kumimoji="0" lang="zh-TW" altLang="zh-TW" sz="2800" b="1" dirty="0">
              <a:ea typeface="The Interzone" pitchFamily="2" charset="-12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958975" y="241141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Introduction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271713" y="3243263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7C8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Vocabulary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135188" y="4191000"/>
            <a:ext cx="4895850" cy="5413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Conversation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957388" y="51704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Worksheet</a:t>
            </a:r>
            <a:endParaRPr kumimoji="0" lang="zh-TW" altLang="zh-TW" sz="2800" b="1" dirty="0">
              <a:ea typeface="The Interzone" pitchFamily="2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 rot="280254">
            <a:off x="-877888" y="1755775"/>
            <a:ext cx="2827338" cy="4219575"/>
            <a:chOff x="-646982" y="1264069"/>
            <a:chExt cx="3209631" cy="4875618"/>
          </a:xfrm>
        </p:grpSpPr>
        <p:grpSp>
          <p:nvGrpSpPr>
            <p:cNvPr id="5131" name="Group 2"/>
            <p:cNvGrpSpPr>
              <a:grpSpLocks/>
            </p:cNvGrpSpPr>
            <p:nvPr/>
          </p:nvGrpSpPr>
          <p:grpSpPr bwMode="auto">
            <a:xfrm>
              <a:off x="-646982" y="1264069"/>
              <a:ext cx="3209631" cy="4875618"/>
              <a:chOff x="616" y="831"/>
              <a:chExt cx="1637" cy="2716"/>
            </a:xfrm>
          </p:grpSpPr>
          <p:sp>
            <p:nvSpPr>
              <p:cNvPr id="12" name="Arc 3"/>
              <p:cNvSpPr>
                <a:spLocks/>
              </p:cNvSpPr>
              <p:nvPr/>
            </p:nvSpPr>
            <p:spPr bwMode="gray">
              <a:xfrm>
                <a:off x="613" y="901"/>
                <a:ext cx="1491" cy="2638"/>
              </a:xfrm>
              <a:custGeom>
                <a:avLst/>
                <a:gdLst>
                  <a:gd name="G0" fmla="+- 0 0 0"/>
                  <a:gd name="G1" fmla="+- 20699 0 0"/>
                  <a:gd name="G2" fmla="+- 21600 0 0"/>
                  <a:gd name="T0" fmla="*/ 6174 w 21600"/>
                  <a:gd name="T1" fmla="*/ 0 h 40165"/>
                  <a:gd name="T2" fmla="*/ 9361 w 21600"/>
                  <a:gd name="T3" fmla="*/ 40165 h 40165"/>
                  <a:gd name="T4" fmla="*/ 0 w 21600"/>
                  <a:gd name="T5" fmla="*/ 20699 h 40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0165" fill="none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</a:path>
                  <a:path w="21600" h="40165" stroke="0" extrusionOk="0">
                    <a:moveTo>
                      <a:pt x="6173" y="0"/>
                    </a:moveTo>
                    <a:cubicBezTo>
                      <a:pt x="15326" y="2730"/>
                      <a:pt x="21600" y="11147"/>
                      <a:pt x="21600" y="20699"/>
                    </a:cubicBezTo>
                    <a:cubicBezTo>
                      <a:pt x="21600" y="29000"/>
                      <a:pt x="16842" y="36567"/>
                      <a:pt x="9361" y="40165"/>
                    </a:cubicBezTo>
                    <a:lnTo>
                      <a:pt x="0" y="20699"/>
                    </a:lnTo>
                    <a:close/>
                  </a:path>
                </a:pathLst>
              </a:custGeom>
              <a:noFill/>
              <a:ln w="25400">
                <a:solidFill>
                  <a:schemeClr val="bg1">
                    <a:lumMod val="50000"/>
                  </a:schemeClr>
                </a:solidFill>
                <a:prstDash val="sysDot"/>
                <a:round/>
                <a:headEnd/>
                <a:tailEnd/>
              </a:ln>
              <a:effectLst/>
              <a:extLst/>
            </p:spPr>
            <p:txBody>
              <a:bodyPr lIns="45720" tIns="44450" rIns="45720" bIns="44450"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2800" dirty="0">
                  <a:latin typeface="+mn-lt"/>
                  <a:ea typeface="+mn-ea"/>
                </a:endParaRPr>
              </a:p>
            </p:txBody>
          </p:sp>
          <p:sp>
            <p:nvSpPr>
              <p:cNvPr id="13" name="Oval 4"/>
              <p:cNvSpPr>
                <a:spLocks noChangeAspect="1" noChangeArrowheads="1"/>
              </p:cNvSpPr>
              <p:nvPr/>
            </p:nvSpPr>
            <p:spPr bwMode="gray">
              <a:xfrm>
                <a:off x="1161" y="831"/>
                <a:ext cx="280" cy="280"/>
              </a:xfrm>
              <a:prstGeom prst="ellipse">
                <a:avLst/>
              </a:prstGeom>
              <a:solidFill>
                <a:srgbClr val="00B0F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1</a:t>
                </a:r>
              </a:p>
            </p:txBody>
          </p:sp>
          <p:sp>
            <p:nvSpPr>
              <p:cNvPr id="14" name="Oval 5"/>
              <p:cNvSpPr>
                <a:spLocks noChangeAspect="1" noChangeArrowheads="1"/>
              </p:cNvSpPr>
              <p:nvPr/>
            </p:nvSpPr>
            <p:spPr bwMode="gray">
              <a:xfrm>
                <a:off x="1751" y="2868"/>
                <a:ext cx="279" cy="280"/>
              </a:xfrm>
              <a:prstGeom prst="ellipse">
                <a:avLst/>
              </a:prstGeom>
              <a:solidFill>
                <a:srgbClr val="00B05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5</a:t>
                </a:r>
              </a:p>
            </p:txBody>
          </p:sp>
          <p:sp>
            <p:nvSpPr>
              <p:cNvPr id="15" name="Oval 6"/>
              <p:cNvSpPr>
                <a:spLocks noChangeAspect="1" noChangeArrowheads="1"/>
              </p:cNvSpPr>
              <p:nvPr/>
            </p:nvSpPr>
            <p:spPr bwMode="gray">
              <a:xfrm>
                <a:off x="1968" y="2350"/>
                <a:ext cx="280" cy="280"/>
              </a:xfrm>
              <a:prstGeom prst="ellipse">
                <a:avLst/>
              </a:prstGeom>
              <a:solidFill>
                <a:srgbClr val="FFFF0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4</a:t>
                </a:r>
              </a:p>
            </p:txBody>
          </p:sp>
          <p:sp>
            <p:nvSpPr>
              <p:cNvPr id="16" name="Oval 7"/>
              <p:cNvSpPr>
                <a:spLocks noChangeAspect="1" noChangeArrowheads="1"/>
              </p:cNvSpPr>
              <p:nvPr/>
            </p:nvSpPr>
            <p:spPr bwMode="gray">
              <a:xfrm>
                <a:off x="1919" y="1669"/>
                <a:ext cx="279" cy="280"/>
              </a:xfrm>
              <a:prstGeom prst="ellipse">
                <a:avLst/>
              </a:prstGeom>
              <a:solidFill>
                <a:srgbClr val="FF7C8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3</a:t>
                </a:r>
              </a:p>
            </p:txBody>
          </p:sp>
          <p:sp>
            <p:nvSpPr>
              <p:cNvPr id="17" name="Oval 8"/>
              <p:cNvSpPr>
                <a:spLocks noChangeAspect="1" noChangeArrowheads="1"/>
              </p:cNvSpPr>
              <p:nvPr/>
            </p:nvSpPr>
            <p:spPr bwMode="gray">
              <a:xfrm>
                <a:off x="1643" y="1190"/>
                <a:ext cx="279" cy="280"/>
              </a:xfrm>
              <a:prstGeom prst="ellipse">
                <a:avLst/>
              </a:prstGeom>
              <a:solidFill>
                <a:srgbClr val="7030A0"/>
              </a:solidFill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kumimoji="0" lang="en-US" altLang="zh-TW" sz="2800" b="1">
                    <a:solidFill>
                      <a:srgbClr val="FFFFFF"/>
                    </a:solidFill>
                    <a:latin typeface="Comic Sans MS" panose="030F0702030302020204" pitchFamily="66" charset="0"/>
                    <a:ea typeface="微軟正黑體" panose="020B0604030504040204" pitchFamily="34" charset="-120"/>
                  </a:rPr>
                  <a:t>2</a:t>
                </a:r>
              </a:p>
            </p:txBody>
          </p:sp>
        </p:grpSp>
        <p:sp>
          <p:nvSpPr>
            <p:cNvPr id="11" name="Oval 5"/>
            <p:cNvSpPr>
              <a:spLocks noChangeAspect="1" noChangeArrowheads="1"/>
            </p:cNvSpPr>
            <p:nvPr/>
          </p:nvSpPr>
          <p:spPr bwMode="gray">
            <a:xfrm>
              <a:off x="697822" y="5617446"/>
              <a:ext cx="547854" cy="502603"/>
            </a:xfrm>
            <a:prstGeom prst="ellipse">
              <a:avLst/>
            </a:prstGeom>
            <a:solidFill>
              <a:srgbClr val="C00000"/>
            </a:solidFill>
            <a:ln w="254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2800" b="1">
                  <a:solidFill>
                    <a:srgbClr val="FFFFFF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rPr>
                <a:t>6</a:t>
              </a:r>
            </a:p>
          </p:txBody>
        </p:sp>
      </p:grp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220788" y="5983288"/>
            <a:ext cx="4895850" cy="54133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ea typeface="The Interzone" pitchFamily="2" charset="-120"/>
              </a:rPr>
              <a:t>Word Code</a:t>
            </a:r>
            <a:endParaRPr kumimoji="0" lang="zh-TW" altLang="zh-TW" sz="2800" b="1" dirty="0">
              <a:ea typeface="The Interzone" pitchFamily="2" charset="-120"/>
            </a:endParaRPr>
          </a:p>
        </p:txBody>
      </p:sp>
      <p:pic>
        <p:nvPicPr>
          <p:cNvPr id="5129" name="Picture 2" descr="D:\地方特色 鹽水區\圖片區\MC90044624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238" y="4724400"/>
            <a:ext cx="17827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圖片 18" descr="圖片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7143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 descr="Tainan-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字方塊 3"/>
          <p:cNvSpPr txBox="1">
            <a:spLocks noChangeArrowheads="1"/>
          </p:cNvSpPr>
          <p:nvPr/>
        </p:nvSpPr>
        <p:spPr bwMode="auto">
          <a:xfrm>
            <a:off x="5219700" y="6237288"/>
            <a:ext cx="3230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800">
                <a:latin typeface="Comic Sans MS" panose="030F0702030302020204" pitchFamily="66" charset="0"/>
                <a:ea typeface="微軟正黑體" panose="020B0604030504040204" pitchFamily="34" charset="-120"/>
              </a:rPr>
              <a:t>http://www.tntb.gov.tw/core/eng/ptml.php?HtmlSrc=environment.html</a:t>
            </a:r>
            <a:endParaRPr kumimoji="0" lang="zh-TW" altLang="en-US" sz="800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3" name="弧形箭號 (下彎) 12"/>
          <p:cNvSpPr/>
          <p:nvPr/>
        </p:nvSpPr>
        <p:spPr>
          <a:xfrm rot="504386">
            <a:off x="2001838" y="1524000"/>
            <a:ext cx="3359150" cy="124460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pic>
        <p:nvPicPr>
          <p:cNvPr id="6149" name="圖片 8" descr="圖片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550" y="-171450"/>
            <a:ext cx="791845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圖片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14874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手繪多邊形 8"/>
          <p:cNvSpPr/>
          <p:nvPr/>
        </p:nvSpPr>
        <p:spPr>
          <a:xfrm>
            <a:off x="4868863" y="3136900"/>
            <a:ext cx="1162050" cy="836613"/>
          </a:xfrm>
          <a:custGeom>
            <a:avLst/>
            <a:gdLst>
              <a:gd name="connsiteX0" fmla="*/ 65689 w 1161392"/>
              <a:gd name="connsiteY0" fmla="*/ 567559 h 835573"/>
              <a:gd name="connsiteX1" fmla="*/ 2627 w 1161392"/>
              <a:gd name="connsiteY1" fmla="*/ 488731 h 835573"/>
              <a:gd name="connsiteX2" fmla="*/ 81454 w 1161392"/>
              <a:gd name="connsiteY2" fmla="*/ 441434 h 835573"/>
              <a:gd name="connsiteX3" fmla="*/ 34158 w 1161392"/>
              <a:gd name="connsiteY3" fmla="*/ 378372 h 835573"/>
              <a:gd name="connsiteX4" fmla="*/ 144516 w 1161392"/>
              <a:gd name="connsiteY4" fmla="*/ 346841 h 835573"/>
              <a:gd name="connsiteX5" fmla="*/ 207579 w 1161392"/>
              <a:gd name="connsiteY5" fmla="*/ 378372 h 835573"/>
              <a:gd name="connsiteX6" fmla="*/ 444061 w 1161392"/>
              <a:gd name="connsiteY6" fmla="*/ 378372 h 835573"/>
              <a:gd name="connsiteX7" fmla="*/ 554420 w 1161392"/>
              <a:gd name="connsiteY7" fmla="*/ 220717 h 835573"/>
              <a:gd name="connsiteX8" fmla="*/ 617482 w 1161392"/>
              <a:gd name="connsiteY8" fmla="*/ 189186 h 835573"/>
              <a:gd name="connsiteX9" fmla="*/ 759372 w 1161392"/>
              <a:gd name="connsiteY9" fmla="*/ 157655 h 835573"/>
              <a:gd name="connsiteX10" fmla="*/ 869730 w 1161392"/>
              <a:gd name="connsiteY10" fmla="*/ 110359 h 835573"/>
              <a:gd name="connsiteX11" fmla="*/ 869730 w 1161392"/>
              <a:gd name="connsiteY11" fmla="*/ 78828 h 835573"/>
              <a:gd name="connsiteX12" fmla="*/ 885496 w 1161392"/>
              <a:gd name="connsiteY12" fmla="*/ 31531 h 835573"/>
              <a:gd name="connsiteX13" fmla="*/ 917027 w 1161392"/>
              <a:gd name="connsiteY13" fmla="*/ 0 h 835573"/>
              <a:gd name="connsiteX14" fmla="*/ 1011620 w 1161392"/>
              <a:gd name="connsiteY14" fmla="*/ 31531 h 835573"/>
              <a:gd name="connsiteX15" fmla="*/ 1090448 w 1161392"/>
              <a:gd name="connsiteY15" fmla="*/ 78828 h 835573"/>
              <a:gd name="connsiteX16" fmla="*/ 1137744 w 1161392"/>
              <a:gd name="connsiteY16" fmla="*/ 126124 h 835573"/>
              <a:gd name="connsiteX17" fmla="*/ 948558 w 1161392"/>
              <a:gd name="connsiteY17" fmla="*/ 409903 h 835573"/>
              <a:gd name="connsiteX18" fmla="*/ 917027 w 1161392"/>
              <a:gd name="connsiteY18" fmla="*/ 488731 h 835573"/>
              <a:gd name="connsiteX19" fmla="*/ 869730 w 1161392"/>
              <a:gd name="connsiteY19" fmla="*/ 520262 h 835573"/>
              <a:gd name="connsiteX20" fmla="*/ 885496 w 1161392"/>
              <a:gd name="connsiteY20" fmla="*/ 614855 h 835573"/>
              <a:gd name="connsiteX21" fmla="*/ 901261 w 1161392"/>
              <a:gd name="connsiteY21" fmla="*/ 709448 h 835573"/>
              <a:gd name="connsiteX22" fmla="*/ 901261 w 1161392"/>
              <a:gd name="connsiteY22" fmla="*/ 740979 h 835573"/>
              <a:gd name="connsiteX23" fmla="*/ 806668 w 1161392"/>
              <a:gd name="connsiteY23" fmla="*/ 819807 h 835573"/>
              <a:gd name="connsiteX24" fmla="*/ 475592 w 1161392"/>
              <a:gd name="connsiteY24" fmla="*/ 740979 h 835573"/>
              <a:gd name="connsiteX25" fmla="*/ 428296 w 1161392"/>
              <a:gd name="connsiteY25" fmla="*/ 756745 h 835573"/>
              <a:gd name="connsiteX26" fmla="*/ 365234 w 1161392"/>
              <a:gd name="connsiteY26" fmla="*/ 819807 h 835573"/>
              <a:gd name="connsiteX27" fmla="*/ 223344 w 1161392"/>
              <a:gd name="connsiteY27" fmla="*/ 819807 h 835573"/>
              <a:gd name="connsiteX28" fmla="*/ 191813 w 1161392"/>
              <a:gd name="connsiteY28" fmla="*/ 725214 h 835573"/>
              <a:gd name="connsiteX29" fmla="*/ 191813 w 1161392"/>
              <a:gd name="connsiteY29" fmla="*/ 677917 h 835573"/>
              <a:gd name="connsiteX30" fmla="*/ 160282 w 1161392"/>
              <a:gd name="connsiteY30" fmla="*/ 630621 h 835573"/>
              <a:gd name="connsiteX31" fmla="*/ 128751 w 1161392"/>
              <a:gd name="connsiteY31" fmla="*/ 599090 h 835573"/>
              <a:gd name="connsiteX32" fmla="*/ 65689 w 1161392"/>
              <a:gd name="connsiteY32" fmla="*/ 567559 h 8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61392" h="835573">
                <a:moveTo>
                  <a:pt x="65689" y="567559"/>
                </a:moveTo>
                <a:cubicBezTo>
                  <a:pt x="32844" y="538655"/>
                  <a:pt x="0" y="509752"/>
                  <a:pt x="2627" y="488731"/>
                </a:cubicBezTo>
                <a:cubicBezTo>
                  <a:pt x="5254" y="467710"/>
                  <a:pt x="76199" y="459827"/>
                  <a:pt x="81454" y="441434"/>
                </a:cubicBezTo>
                <a:cubicBezTo>
                  <a:pt x="86709" y="423041"/>
                  <a:pt x="23648" y="394138"/>
                  <a:pt x="34158" y="378372"/>
                </a:cubicBezTo>
                <a:cubicBezTo>
                  <a:pt x="44668" y="362607"/>
                  <a:pt x="115613" y="346841"/>
                  <a:pt x="144516" y="346841"/>
                </a:cubicBezTo>
                <a:cubicBezTo>
                  <a:pt x="173419" y="346841"/>
                  <a:pt x="157655" y="373117"/>
                  <a:pt x="207579" y="378372"/>
                </a:cubicBezTo>
                <a:cubicBezTo>
                  <a:pt x="257503" y="383627"/>
                  <a:pt x="386254" y="404648"/>
                  <a:pt x="444061" y="378372"/>
                </a:cubicBezTo>
                <a:cubicBezTo>
                  <a:pt x="501868" y="352096"/>
                  <a:pt x="525517" y="252248"/>
                  <a:pt x="554420" y="220717"/>
                </a:cubicBezTo>
                <a:cubicBezTo>
                  <a:pt x="583323" y="189186"/>
                  <a:pt x="583323" y="199696"/>
                  <a:pt x="617482" y="189186"/>
                </a:cubicBezTo>
                <a:cubicBezTo>
                  <a:pt x="651641" y="178676"/>
                  <a:pt x="717331" y="170793"/>
                  <a:pt x="759372" y="157655"/>
                </a:cubicBezTo>
                <a:cubicBezTo>
                  <a:pt x="801413" y="144517"/>
                  <a:pt x="851337" y="123497"/>
                  <a:pt x="869730" y="110359"/>
                </a:cubicBezTo>
                <a:cubicBezTo>
                  <a:pt x="888123" y="97221"/>
                  <a:pt x="867102" y="91966"/>
                  <a:pt x="869730" y="78828"/>
                </a:cubicBezTo>
                <a:cubicBezTo>
                  <a:pt x="872358" y="65690"/>
                  <a:pt x="877613" y="44669"/>
                  <a:pt x="885496" y="31531"/>
                </a:cubicBezTo>
                <a:cubicBezTo>
                  <a:pt x="893379" y="18393"/>
                  <a:pt x="896006" y="0"/>
                  <a:pt x="917027" y="0"/>
                </a:cubicBezTo>
                <a:cubicBezTo>
                  <a:pt x="938048" y="0"/>
                  <a:pt x="982717" y="18393"/>
                  <a:pt x="1011620" y="31531"/>
                </a:cubicBezTo>
                <a:cubicBezTo>
                  <a:pt x="1040523" y="44669"/>
                  <a:pt x="1069427" y="63062"/>
                  <a:pt x="1090448" y="78828"/>
                </a:cubicBezTo>
                <a:cubicBezTo>
                  <a:pt x="1111469" y="94594"/>
                  <a:pt x="1161392" y="70945"/>
                  <a:pt x="1137744" y="126124"/>
                </a:cubicBezTo>
                <a:cubicBezTo>
                  <a:pt x="1114096" y="181303"/>
                  <a:pt x="985344" y="349469"/>
                  <a:pt x="948558" y="409903"/>
                </a:cubicBezTo>
                <a:cubicBezTo>
                  <a:pt x="911772" y="470337"/>
                  <a:pt x="930165" y="470338"/>
                  <a:pt x="917027" y="488731"/>
                </a:cubicBezTo>
                <a:cubicBezTo>
                  <a:pt x="903889" y="507124"/>
                  <a:pt x="874985" y="499241"/>
                  <a:pt x="869730" y="520262"/>
                </a:cubicBezTo>
                <a:cubicBezTo>
                  <a:pt x="864475" y="541283"/>
                  <a:pt x="885496" y="614855"/>
                  <a:pt x="885496" y="614855"/>
                </a:cubicBezTo>
                <a:cubicBezTo>
                  <a:pt x="890751" y="646386"/>
                  <a:pt x="898634" y="688427"/>
                  <a:pt x="901261" y="709448"/>
                </a:cubicBezTo>
                <a:cubicBezTo>
                  <a:pt x="903888" y="730469"/>
                  <a:pt x="917026" y="722586"/>
                  <a:pt x="901261" y="740979"/>
                </a:cubicBezTo>
                <a:cubicBezTo>
                  <a:pt x="885496" y="759372"/>
                  <a:pt x="877613" y="819807"/>
                  <a:pt x="806668" y="819807"/>
                </a:cubicBezTo>
                <a:cubicBezTo>
                  <a:pt x="735723" y="819807"/>
                  <a:pt x="538654" y="751489"/>
                  <a:pt x="475592" y="740979"/>
                </a:cubicBezTo>
                <a:cubicBezTo>
                  <a:pt x="412530" y="730469"/>
                  <a:pt x="446689" y="743607"/>
                  <a:pt x="428296" y="756745"/>
                </a:cubicBezTo>
                <a:cubicBezTo>
                  <a:pt x="409903" y="769883"/>
                  <a:pt x="399393" y="809297"/>
                  <a:pt x="365234" y="819807"/>
                </a:cubicBezTo>
                <a:cubicBezTo>
                  <a:pt x="331075" y="830317"/>
                  <a:pt x="252248" y="835573"/>
                  <a:pt x="223344" y="819807"/>
                </a:cubicBezTo>
                <a:cubicBezTo>
                  <a:pt x="194441" y="804042"/>
                  <a:pt x="197068" y="748862"/>
                  <a:pt x="191813" y="725214"/>
                </a:cubicBezTo>
                <a:cubicBezTo>
                  <a:pt x="186558" y="701566"/>
                  <a:pt x="197068" y="693682"/>
                  <a:pt x="191813" y="677917"/>
                </a:cubicBezTo>
                <a:cubicBezTo>
                  <a:pt x="186558" y="662152"/>
                  <a:pt x="170792" y="643759"/>
                  <a:pt x="160282" y="630621"/>
                </a:cubicBezTo>
                <a:cubicBezTo>
                  <a:pt x="149772" y="617483"/>
                  <a:pt x="128751" y="599090"/>
                  <a:pt x="128751" y="599090"/>
                </a:cubicBezTo>
                <a:lnTo>
                  <a:pt x="65689" y="56755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1714500" y="357188"/>
            <a:ext cx="7127875" cy="1143000"/>
          </a:xfrm>
        </p:spPr>
        <p:txBody>
          <a:bodyPr/>
          <a:lstStyle/>
          <a:p>
            <a:pPr algn="l" eaLnBrk="1" hangingPunct="1"/>
            <a:r>
              <a:rPr lang="en-US" altLang="zh-TW" b="0" smtClean="0"/>
              <a:t>Tainan Astronomical</a:t>
            </a:r>
            <a:br>
              <a:rPr lang="en-US" altLang="zh-TW" b="0" smtClean="0"/>
            </a:br>
            <a:r>
              <a:rPr lang="en-US" altLang="zh-TW" b="0" smtClean="0"/>
              <a:t>                 Education Area</a:t>
            </a:r>
            <a:endParaRPr lang="zh-TW" altLang="en-US" smtClean="0"/>
          </a:p>
        </p:txBody>
      </p:sp>
      <p:pic>
        <p:nvPicPr>
          <p:cNvPr id="7171" name="Picture 4" descr="D:\地方特色 鹽水區\圖片區\MC90042117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5084763"/>
            <a:ext cx="6778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http://www.play-at.com/TAEA/userfiles/CC1210F4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707231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Tsou-Ma-Lai Farm</a:t>
            </a:r>
            <a:endParaRPr lang="zh-TW" altLang="en-US" smtClean="0"/>
          </a:p>
        </p:txBody>
      </p:sp>
      <p:pic>
        <p:nvPicPr>
          <p:cNvPr id="8195" name="Picture 2" descr="D:\地方特色 鹽水區\圖片區\MC900445738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652963"/>
            <a:ext cx="11064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圖片 6" descr="MC90041931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150" y="5275263"/>
            <a:ext cx="10858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://4.bp.blogspot.com/-wzCvH-dX6d8/UWZcexvtVjI/AAAAAAAAAB8/Sgudv7zDw8E/s1600/5914890099_95ab538ca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714488"/>
            <a:ext cx="471487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AutoShape 11" descr="http://2.bp.blogspot.com/-0R4OSxXMaBw/UWZcgcwNfXI/AAAAAAAAACk/AdNrv_eWuhQ/s1600/%25E8%25B5%25B0%25E9%25A6%25AC%25E7%2580%25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9" name="AutoShape 13" descr="http://2.bp.blogspot.com/-0R4OSxXMaBw/UWZcgcwNfXI/AAAAAAAAACk/AdNrv_eWuhQ/s1600/%25E8%25B5%25B0%25E9%25A6%25AC%25E7%2580%25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0" name="AutoShape 15" descr="http://2.bp.blogspot.com/-0R4OSxXMaBw/UWZcgcwNfXI/AAAAAAAAACk/AdNrv_eWuhQ/s1600/%25E8%25B5%25B0%25E9%25A6%25AC%25E7%2580%25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208" name="Picture 16" descr="C:\Documents and Settings\Administrator\桌面\走馬瀨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725" y="1714488"/>
            <a:ext cx="4515275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Siraya Park</a:t>
            </a:r>
            <a:endParaRPr lang="zh-TW" altLang="en-US" smtClean="0"/>
          </a:p>
        </p:txBody>
      </p:sp>
      <p:pic>
        <p:nvPicPr>
          <p:cNvPr id="9227" name="Picture 11" descr="西拉雅親子公園主照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286148" cy="464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9" name="Picture 13" descr="http://www.vrwalker.net/public/sceneryfiles/224/1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643050"/>
            <a:ext cx="56435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矩形 12"/>
          <p:cNvSpPr>
            <a:spLocks noChangeArrowheads="1"/>
          </p:cNvSpPr>
          <p:nvPr/>
        </p:nvSpPr>
        <p:spPr bwMode="auto">
          <a:xfrm>
            <a:off x="6240463" y="6488113"/>
            <a:ext cx="290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http://www.vrwalker.net/tw/</a:t>
            </a: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129463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Danei Moonscape</a:t>
            </a:r>
            <a:endParaRPr lang="zh-TW" altLang="en-US" smtClean="0"/>
          </a:p>
        </p:txBody>
      </p:sp>
      <p:pic>
        <p:nvPicPr>
          <p:cNvPr id="10243" name="Picture 2" descr="D:\地方特色 鹽水區\圖片區\MC900446120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23764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D:\地方特色 鹽水區\圖片區\MC90041791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602">
            <a:off x="6294438" y="3735388"/>
            <a:ext cx="27098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4357688" y="6488113"/>
            <a:ext cx="500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http://chin2317.pixnet.net/blog/post/263094056</a:t>
            </a: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Tasty  Food</a:t>
            </a:r>
            <a:endParaRPr lang="zh-TW" altLang="en-US" smtClean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89263" y="2608263"/>
            <a:ext cx="2879725" cy="2881312"/>
          </a:xfrm>
          <a:prstGeom prst="ellipse">
            <a:avLst/>
          </a:prstGeom>
          <a:noFill/>
          <a:ln w="2540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gray">
          <a:xfrm>
            <a:off x="3579813" y="1628775"/>
            <a:ext cx="1762125" cy="17621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prstShdw prst="shdw17" dist="17961" dir="2700000">
              <a:srgbClr val="3B5C67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gray">
          <a:xfrm>
            <a:off x="2268538" y="3929063"/>
            <a:ext cx="1762125" cy="17621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rgbClr val="61642A"/>
            </a:prst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4913313" y="3903663"/>
            <a:ext cx="1762125" cy="1762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E0AD12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785813" y="5786438"/>
            <a:ext cx="2786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pear shortcake</a:t>
            </a:r>
            <a:endParaRPr kumimoji="0" lang="zh-TW" altLang="en-US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746750" y="5732463"/>
            <a:ext cx="246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b="1">
                <a:latin typeface="Comic Sans MS" panose="030F0702030302020204" pitchFamily="66" charset="0"/>
                <a:ea typeface="微軟正黑體" panose="020B0604030504040204" pitchFamily="34" charset="-120"/>
              </a:rPr>
              <a:t>Danei Ke Die</a:t>
            </a:r>
            <a:endParaRPr kumimoji="0" lang="zh-TW" altLang="en-US" sz="28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5715000" y="2071688"/>
            <a:ext cx="342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600" b="1">
                <a:latin typeface="Comic Sans MS" panose="030F0702030302020204" pitchFamily="66" charset="0"/>
                <a:ea typeface="微軟正黑體" panose="020B0604030504040204" pitchFamily="34" charset="-120"/>
              </a:rPr>
              <a:t>bean sprouts noodle</a:t>
            </a:r>
            <a:endParaRPr kumimoji="0" lang="zh-TW" altLang="en-US" sz="2600" b="1"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pic>
        <p:nvPicPr>
          <p:cNvPr id="11277" name="Picture 13" descr="C:\Documents and Settings\Administrator\桌面\酪梨酥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3714752"/>
            <a:ext cx="2357454" cy="20244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9" name="Picture 15" descr="http://www.lukanglbs.com.tw/lk/specialties/category/images/f_00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14752"/>
            <a:ext cx="2428892" cy="20493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80" name="Picture 16" descr="C:\Documents and Settings\Administrator\桌面\未命名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2563376" cy="21431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08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Vocabulary</a:t>
            </a:r>
            <a:endParaRPr lang="zh-TW" altLang="en-US" smtClean="0"/>
          </a:p>
        </p:txBody>
      </p:sp>
      <p:pic>
        <p:nvPicPr>
          <p:cNvPr id="12291" name="Picture 2" descr="D:\地方特色 鹽水區\圖片區\MC900343325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34559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6"/>
          <p:cNvGrpSpPr>
            <a:grpSpLocks/>
          </p:cNvGrpSpPr>
          <p:nvPr/>
        </p:nvGrpSpPr>
        <p:grpSpPr bwMode="auto">
          <a:xfrm>
            <a:off x="5148263" y="1330325"/>
            <a:ext cx="2808287" cy="730250"/>
            <a:chOff x="3707904" y="4859199"/>
            <a:chExt cx="4968552" cy="730041"/>
          </a:xfrm>
        </p:grpSpPr>
        <p:sp>
          <p:nvSpPr>
            <p:cNvPr id="12309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12310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311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800">
                  <a:latin typeface="EngTRESS B" pitchFamily="2" charset="0"/>
                  <a:ea typeface="微軟正黑體" panose="020B0604030504040204" pitchFamily="34" charset="-120"/>
                </a:rPr>
                <a:t>area</a:t>
              </a:r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5148263" y="2266950"/>
            <a:ext cx="2808287" cy="730250"/>
            <a:chOff x="3707904" y="4859199"/>
            <a:chExt cx="4968552" cy="730041"/>
          </a:xfrm>
        </p:grpSpPr>
        <p:sp>
          <p:nvSpPr>
            <p:cNvPr id="12306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12307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308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800">
                  <a:latin typeface="EngTRESS B" pitchFamily="2" charset="0"/>
                  <a:ea typeface="微軟正黑體" panose="020B0604030504040204" pitchFamily="34" charset="-120"/>
                </a:rPr>
                <a:t>farm</a:t>
              </a:r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5076825" y="3203575"/>
            <a:ext cx="2808288" cy="730250"/>
            <a:chOff x="3707904" y="4859199"/>
            <a:chExt cx="4968552" cy="730041"/>
          </a:xfrm>
        </p:grpSpPr>
        <p:sp>
          <p:nvSpPr>
            <p:cNvPr id="12303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12304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305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800">
                  <a:latin typeface="EngTRESS B" pitchFamily="2" charset="0"/>
                  <a:ea typeface="微軟正黑體" panose="020B0604030504040204" pitchFamily="34" charset="-120"/>
                </a:rPr>
                <a:t>park</a:t>
              </a:r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25"/>
          <p:cNvGrpSpPr>
            <a:grpSpLocks/>
          </p:cNvGrpSpPr>
          <p:nvPr/>
        </p:nvGrpSpPr>
        <p:grpSpPr bwMode="auto">
          <a:xfrm>
            <a:off x="5148263" y="4354513"/>
            <a:ext cx="2808287" cy="730250"/>
            <a:chOff x="3707904" y="4859199"/>
            <a:chExt cx="4968552" cy="730041"/>
          </a:xfrm>
        </p:grpSpPr>
        <p:sp>
          <p:nvSpPr>
            <p:cNvPr id="12300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12301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302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800">
                  <a:latin typeface="EngTRESS B" pitchFamily="2" charset="0"/>
                  <a:ea typeface="微軟正黑體" panose="020B0604030504040204" pitchFamily="34" charset="-120"/>
                </a:rPr>
                <a:t>pear</a:t>
              </a:r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29"/>
          <p:cNvGrpSpPr>
            <a:grpSpLocks/>
          </p:cNvGrpSpPr>
          <p:nvPr/>
        </p:nvGrpSpPr>
        <p:grpSpPr bwMode="auto">
          <a:xfrm>
            <a:off x="5148263" y="5362575"/>
            <a:ext cx="2808287" cy="730250"/>
            <a:chOff x="3707904" y="4859199"/>
            <a:chExt cx="4968552" cy="730041"/>
          </a:xfrm>
        </p:grpSpPr>
        <p:sp>
          <p:nvSpPr>
            <p:cNvPr id="12297" name="Rectangle 3"/>
            <p:cNvSpPr>
              <a:spLocks noChangeArrowheads="1"/>
            </p:cNvSpPr>
            <p:nvPr/>
          </p:nvSpPr>
          <p:spPr bwMode="gray">
            <a:xfrm>
              <a:off x="3707904" y="5085184"/>
              <a:ext cx="288032" cy="2642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  <p:sp>
          <p:nvSpPr>
            <p:cNvPr id="12298" name="AutoShape 4"/>
            <p:cNvSpPr>
              <a:spLocks noChangeArrowheads="1"/>
            </p:cNvSpPr>
            <p:nvPr/>
          </p:nvSpPr>
          <p:spPr bwMode="gray">
            <a:xfrm rot="5400000">
              <a:off x="3764828" y="5005176"/>
              <a:ext cx="726930" cy="4349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50 w 21600"/>
                <a:gd name="T13" fmla="*/ 5150 h 21600"/>
                <a:gd name="T14" fmla="*/ 16450 w 21600"/>
                <a:gd name="T15" fmla="*/ 16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00" y="21600"/>
                  </a:lnTo>
                  <a:lnTo>
                    <a:pt x="14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>
              <a:off x="4343400" y="4869160"/>
              <a:ext cx="4333056" cy="72008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800">
                  <a:latin typeface="EngTRESS B" pitchFamily="2" charset="0"/>
                  <a:ea typeface="微軟正黑體" panose="020B0604030504040204" pitchFamily="34" charset="-120"/>
                </a:rPr>
                <a:t>noodle</a:t>
              </a:r>
              <a:endParaRPr kumimoji="0" lang="zh-TW" altLang="en-US" sz="4800">
                <a:latin typeface="EngTRESS B" pitchFamily="2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24009</TotalTime>
  <Words>232</Words>
  <Application>Microsoft Office PowerPoint</Application>
  <PresentationFormat>如螢幕大小 (4:3)</PresentationFormat>
  <Paragraphs>122</Paragraphs>
  <Slides>17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Comic Sans MS</vt:lpstr>
      <vt:lpstr>Arial</vt:lpstr>
      <vt:lpstr>微軟正黑體</vt:lpstr>
      <vt:lpstr>Gungsuh</vt:lpstr>
      <vt:lpstr>新細明體</vt:lpstr>
      <vt:lpstr>EngTRESS B</vt:lpstr>
      <vt:lpstr>Calibri</vt:lpstr>
      <vt:lpstr>GungsuhChe</vt:lpstr>
      <vt:lpstr>Cooper Black</vt:lpstr>
      <vt:lpstr>The Interzone</vt:lpstr>
      <vt:lpstr>Comic Sans MS (本文)</vt:lpstr>
      <vt:lpstr>Office 佈景主題</vt:lpstr>
      <vt:lpstr>PowerPoint 簡報</vt:lpstr>
      <vt:lpstr>PowerPoint 簡報</vt:lpstr>
      <vt:lpstr>PowerPoint 簡報</vt:lpstr>
      <vt:lpstr>Tainan Astronomical                  Education Area</vt:lpstr>
      <vt:lpstr>Tsou-Ma-Lai Farm</vt:lpstr>
      <vt:lpstr>Siraya Park</vt:lpstr>
      <vt:lpstr>Danei Moonscape</vt:lpstr>
      <vt:lpstr>Tasty  Food</vt:lpstr>
      <vt:lpstr>Vocabulary</vt:lpstr>
      <vt:lpstr>Conversation</vt:lpstr>
      <vt:lpstr>Conversation</vt:lpstr>
      <vt:lpstr>Conversation</vt:lpstr>
      <vt:lpstr>Conversation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258</cp:revision>
  <dcterms:created xsi:type="dcterms:W3CDTF">2013-10-07T06:13:54Z</dcterms:created>
  <dcterms:modified xsi:type="dcterms:W3CDTF">2015-09-07T02:32:05Z</dcterms:modified>
</cp:coreProperties>
</file>