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57" r:id="rId4"/>
    <p:sldId id="264" r:id="rId5"/>
    <p:sldId id="270" r:id="rId6"/>
    <p:sldId id="282" r:id="rId7"/>
    <p:sldId id="258" r:id="rId8"/>
    <p:sldId id="260" r:id="rId9"/>
    <p:sldId id="261" r:id="rId10"/>
    <p:sldId id="262" r:id="rId11"/>
    <p:sldId id="281" r:id="rId12"/>
    <p:sldId id="263" r:id="rId13"/>
    <p:sldId id="278" r:id="rId14"/>
    <p:sldId id="280" r:id="rId15"/>
    <p:sldId id="279" r:id="rId16"/>
    <p:sldId id="277" r:id="rId17"/>
    <p:sldId id="267" r:id="rId18"/>
    <p:sldId id="290" r:id="rId19"/>
    <p:sldId id="291" r:id="rId20"/>
    <p:sldId id="292" r:id="rId21"/>
    <p:sldId id="287" r:id="rId22"/>
    <p:sldId id="283" r:id="rId23"/>
    <p:sldId id="288" r:id="rId24"/>
    <p:sldId id="284" r:id="rId25"/>
    <p:sldId id="285" r:id="rId26"/>
    <p:sldId id="289" r:id="rId27"/>
    <p:sldId id="286" r:id="rId28"/>
    <p:sldId id="269" r:id="rId29"/>
    <p:sldId id="265" r:id="rId30"/>
    <p:sldId id="266" r:id="rId31"/>
    <p:sldId id="273" r:id="rId32"/>
  </p:sldIdLst>
  <p:sldSz cx="12192000" cy="6858000"/>
  <p:notesSz cx="9144000" cy="6858000"/>
  <p:embeddedFontLst>
    <p:embeddedFont>
      <p:font typeface="微軟正黑體" panose="020B0604030504040204" pitchFamily="34" charset="-120"/>
      <p:regular r:id="rId35"/>
      <p:bold r:id="rId36"/>
    </p:embeddedFont>
    <p:embeddedFont>
      <p:font typeface="EngTRESS B" panose="020B0604020202020204" pitchFamily="2" charset="0"/>
      <p:regular r:id="rId37"/>
    </p:embeddedFont>
    <p:embeddedFont>
      <p:font typeface="Cooper Black" panose="0208090404030B020404" pitchFamily="18" charset="0"/>
      <p:regular r:id="rId38"/>
    </p:embeddedFont>
    <p:embeddedFont>
      <p:font typeface="The Interzone" panose="02020500000000000000" pitchFamily="2" charset="-120"/>
      <p:regular r:id="rId39"/>
    </p:embeddedFont>
    <p:embeddedFont>
      <p:font typeface="微軟正黑體" panose="020B0604030504040204" pitchFamily="34" charset="-120"/>
      <p:regular r:id="rId35"/>
      <p:bold r:id="rId36"/>
    </p:embeddedFont>
    <p:embeddedFont>
      <p:font typeface="Gungsuh" panose="02030600000101010101" pitchFamily="18" charset="-127"/>
      <p:regular r:id="rId40"/>
    </p:embeddedFont>
    <p:embeddedFont>
      <p:font typeface="Arial Unicode MS" panose="020B0604020202020204" pitchFamily="34" charset="-120"/>
      <p:regular r:id="rId41"/>
    </p:embeddedFont>
    <p:embeddedFont>
      <p:font typeface="Cambria Math" panose="02040503050406030204" pitchFamily="18" charset="0"/>
      <p:regular r:id="rId42"/>
    </p:embeddedFont>
    <p:embeddedFont>
      <p:font typeface="Comic Sans MS" panose="030F0702030302020204" pitchFamily="66" charset="0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8" autoAdjust="0"/>
    <p:restoredTop sz="78237" autoAdjust="0"/>
  </p:normalViewPr>
  <p:slideViewPr>
    <p:cSldViewPr>
      <p:cViewPr varScale="1">
        <p:scale>
          <a:sx n="100" d="100"/>
          <a:sy n="100" d="100"/>
        </p:scale>
        <p:origin x="100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22361A-217B-4E58-B076-BF05900A3BFC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F19ED3E-7101-4976-98CC-68E93301C7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83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93CB68-B51D-46B8-A340-D07811DDCB34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179B9F-3F50-486A-ABE4-7447667521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413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tb.gov.tw/core/eng/ptml.php?HtmlSrc=environment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Yanshuei    District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04AA199-6953-4F56-9FD6-557E8C419352}" type="slidenum">
              <a:rPr kumimoji="0" lang="zh-TW" altLang="en-US">
                <a:latin typeface="Calibri" panose="020F0502020204030204" pitchFamily="34" charset="0"/>
              </a:rPr>
              <a:pPr/>
              <a:t>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69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7C73CF5-7C3E-49A5-8D3B-ECB0F030C86B}" type="slidenum">
              <a:rPr kumimoji="0" lang="zh-TW" altLang="en-US">
                <a:latin typeface="Calibri" panose="020F0502020204030204" pitchFamily="34" charset="0"/>
              </a:rPr>
              <a:pPr/>
              <a:t>19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81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DC64C9-F0E1-42AE-93BB-3380C176C486}" type="slidenum">
              <a:rPr kumimoji="0" lang="zh-TW" altLang="en-US">
                <a:latin typeface="Calibri" panose="020F0502020204030204" pitchFamily="34" charset="0"/>
              </a:rPr>
              <a:pPr/>
              <a:t>20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8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A582003-419B-4C9F-8190-E1F959403F00}" type="slidenum">
              <a:rPr kumimoji="0" lang="zh-TW" altLang="en-US">
                <a:latin typeface="Calibri" panose="020F0502020204030204" pitchFamily="34" charset="0"/>
              </a:rPr>
              <a:pPr/>
              <a:t>21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14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6980254-CB7B-43CD-8715-9957EA7B7BB9}" type="slidenum">
              <a:rPr kumimoji="0" lang="zh-TW" altLang="en-US">
                <a:latin typeface="Calibri" panose="020F0502020204030204" pitchFamily="34" charset="0"/>
              </a:rPr>
              <a:pPr/>
              <a:t>23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4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ED6D0FB-3DD4-4B36-9DE7-06DC87F1A8EF}" type="slidenum">
              <a:rPr kumimoji="0" lang="zh-TW" altLang="en-US">
                <a:latin typeface="Calibri" panose="020F0502020204030204" pitchFamily="34" charset="0"/>
              </a:rPr>
              <a:pPr/>
              <a:t>26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7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hlinkClick r:id="rId3"/>
              </a:rPr>
              <a:t>http://www.tntb.gov.tw/core/eng/ptml.php?HtmlSrc=environment.html</a:t>
            </a:r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0B0A85F-CD2B-4BB4-ABE7-08C2B9A43F6C}" type="slidenum">
              <a:rPr kumimoji="0" lang="zh-TW" altLang="en-US">
                <a:latin typeface="Calibri" panose="020F0502020204030204" pitchFamily="34" charset="0"/>
              </a:rPr>
              <a:pPr/>
              <a:t>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3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1F9A3C8-1853-4201-83D9-132F56C846CB}" type="slidenum">
              <a:rPr kumimoji="0" lang="zh-TW" altLang="en-US">
                <a:latin typeface="Calibri" panose="020F0502020204030204" pitchFamily="34" charset="0"/>
              </a:rPr>
              <a:pPr/>
              <a:t>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5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0EFADA4-5AD7-4B5A-912F-A6D5BBA771FF}" type="slidenum">
              <a:rPr kumimoji="0" lang="zh-TW" altLang="en-US">
                <a:latin typeface="Calibri" panose="020F0502020204030204" pitchFamily="34" charset="0"/>
              </a:rPr>
              <a:pPr/>
              <a:t>5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7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721D9E6-0F0C-4363-9CDF-1BACF5ABEE0D}" type="slidenum">
              <a:rPr kumimoji="0" lang="zh-TW" altLang="en-US">
                <a:latin typeface="Calibri" panose="020F0502020204030204" pitchFamily="34" charset="0"/>
              </a:rPr>
              <a:pPr/>
              <a:t>7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2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F784445-4F88-491E-AC5D-4205C6A7EEEA}" type="slidenum">
              <a:rPr kumimoji="0" lang="zh-TW" altLang="en-US">
                <a:latin typeface="Calibri" panose="020F0502020204030204" pitchFamily="34" charset="0"/>
              </a:rPr>
              <a:pPr/>
              <a:t>11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7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豬頭飯 </a:t>
            </a:r>
            <a:r>
              <a:rPr lang="en-US" altLang="zh-TW" smtClean="0"/>
              <a:t>http://www.chtime.com.tw/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鹽水意麵</a:t>
            </a:r>
            <a:r>
              <a:rPr lang="en-US" altLang="zh-TW" smtClean="0"/>
              <a:t>http://www.chinatimes.com/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豆簽羹 </a:t>
            </a:r>
            <a:r>
              <a:rPr lang="en-US" altLang="zh-TW" smtClean="0"/>
              <a:t>http://blog.xuite.net/tim.fang/papago</a:t>
            </a: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97F5F32-629E-4D23-A95A-410E86F0493A}" type="slidenum">
              <a:rPr kumimoji="0" lang="zh-TW" altLang="en-US">
                <a:latin typeface="Calibri" panose="020F0502020204030204" pitchFamily="34" charset="0"/>
              </a:rPr>
              <a:pPr/>
              <a:t>12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6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66D0E50-ECD1-4ABB-98B5-42A4D69844F6}" type="slidenum">
              <a:rPr kumimoji="0" lang="zh-TW" altLang="en-US">
                <a:latin typeface="Calibri" panose="020F0502020204030204" pitchFamily="34" charset="0"/>
              </a:rPr>
              <a:pPr/>
              <a:t>16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19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09A164D-C0A6-4C48-BFE3-83C01485DF5E}" type="slidenum">
              <a:rPr kumimoji="0" lang="zh-TW" altLang="en-US">
                <a:latin typeface="Calibri" panose="020F0502020204030204" pitchFamily="34" charset="0"/>
              </a:rPr>
              <a:pPr/>
              <a:t>18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rgbClr val="00B0F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 descr="MC900446104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3" y="3860800"/>
            <a:ext cx="2032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雲朵形 4"/>
          <p:cNvSpPr/>
          <p:nvPr userDrawn="1"/>
        </p:nvSpPr>
        <p:spPr>
          <a:xfrm>
            <a:off x="2544763" y="549275"/>
            <a:ext cx="3070225" cy="1079500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雲朵形 5"/>
          <p:cNvSpPr/>
          <p:nvPr userDrawn="1"/>
        </p:nvSpPr>
        <p:spPr>
          <a:xfrm>
            <a:off x="6096000" y="260350"/>
            <a:ext cx="2208213" cy="865188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雲朵形 6"/>
          <p:cNvSpPr/>
          <p:nvPr userDrawn="1"/>
        </p:nvSpPr>
        <p:spPr>
          <a:xfrm>
            <a:off x="8688388" y="549275"/>
            <a:ext cx="3071812" cy="1079500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圖片 12" descr="MC900446108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5445125"/>
            <a:ext cx="124317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地方特色 鹽水區\圖片區\MC900446106.WMF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4450"/>
            <a:ext cx="20653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4" descr="MC900420672.WM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7181">
            <a:off x="6742113" y="3933825"/>
            <a:ext cx="55689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09BB32-0442-417C-A294-0172DF531A9D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0F410D-7065-43F7-BCFD-2FA78A9237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33511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A13F-E685-4383-8349-C82B90378AF7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6F3F-9752-48CC-A176-71C494DE8D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59359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7074-0FCE-426D-A2E3-49B79E798654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2321-2847-406E-AAED-9366CCE39F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1848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BD6D-D694-4987-892D-521EC45D4283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69B8-2D3F-4011-ACD8-2AEBF86F08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28326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39C2-FD9B-4607-B9C1-4050404C1851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4942-CFDC-4832-A2BB-F7A4083A1B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981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3CF7-489F-413F-A53B-3F5EA0B801F6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179C-52DC-4F74-B9AE-77EEBF02AB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14350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C164-E036-4C34-B567-8AFC3574CA60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31A3-25C9-4872-A52A-12AE868126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00865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3472" y="274638"/>
            <a:ext cx="9505056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636C-BB8E-48C4-8992-505F72B29AC6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4657-06C7-46DE-B5D2-B168DB0ECF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49772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8" descr="MC900446108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5464175"/>
            <a:ext cx="12192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5FDE3E-FDC9-4B78-9DEC-00D6BAEDA8CB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FC14C5-74AB-4CA2-8E51-57674A86DE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10847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0C98-403D-4C13-BC49-915A65025CF5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F540-92FD-4DE2-B4E5-4634A6958F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1560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0117-958E-4471-A225-E9D2A3378AD0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54E8-79CA-4FD6-A905-B2A627743B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063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2446338" y="274638"/>
            <a:ext cx="9505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1247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67C73588-DB89-4061-81F7-E6564BBF9424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smtClean="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92DACAEE-D27B-4702-9306-C8CFCEB47A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22" descr="MC900446108.WM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6121400"/>
            <a:ext cx="1243171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圖片 23" descr="MC900446274.WM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79375"/>
            <a:ext cx="223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5" r:id="rId7"/>
    <p:sldLayoutId id="2147483810" r:id="rId8"/>
    <p:sldLayoutId id="2147483811" r:id="rId9"/>
    <p:sldLayoutId id="2147483812" r:id="rId10"/>
    <p:sldLayoutId id="2147483813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anose="020B0604030504040204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anose="020B0604030504040204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anose="020B0604030504040204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anose="020B0604030504040204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4.w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%3A%2F%2Fwww.myexperttravel.com%2F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.tw/url?sa=i&amp;source=images&amp;cd=&amp;cad=rja&amp;uact=8&amp;docid=TUU4-yZvWDQK5M&amp;tbnid=7uJgYFAL0u4NZM:&amp;ved=0CAgQjRw&amp;url=http%3A%2F%2Fcommons.wikimedia.org%2Fwiki%2FFile%3AEverglades_Alligator-babies.jpg&amp;ei=q5cSVK_iPM6D8gWm_4DgAw&amp;psig=AFQjCNHEH-4U0wAkuw2lTVkghJTWgfHHew&amp;ust=1410591020133132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%3A%2F%2Fwww.carnival.com%2FActivities%2FExcursion%2F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.tw/url?sa=i&amp;source=images&amp;cd=&amp;cad=rja&amp;uact=8&amp;docid=FEL2JZjS7emWXM&amp;tbnid=wXZ3NHo4lyJaWM:&amp;ved=0CAgQjRw&amp;url=http%3A%2F%2Ftraveleatdrinkstuff.wordpress.com%2F2009%2F05%2F20%2Ffrenchys-salt-water-cafe-does-it-live-up-to-the-hype%2F&amp;ei=JJkSVPriFIPc8AXwxYKoAw&amp;psig=AFQjCNHSKWPc9d7w2aBZfuTF2dITu_0_Eg&amp;ust=1410591396434237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5" Type="http://schemas.openxmlformats.org/officeDocument/2006/relationships/image" Target="../media/image4.wm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7" descr="圖片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1649413"/>
            <a:ext cx="89058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圖片 6" descr="Yanshuei    Distric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8150" y="3011488"/>
            <a:ext cx="62357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3143250" y="274638"/>
            <a:ext cx="7129463" cy="1143000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>Qiaonan Old Street</a:t>
            </a:r>
            <a:endParaRPr lang="zh-TW" altLang="en-US" sz="4000" smtClean="0"/>
          </a:p>
        </p:txBody>
      </p:sp>
      <p:pic>
        <p:nvPicPr>
          <p:cNvPr id="4" name="圖片 3" descr="橋南老街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9" y="1772816"/>
            <a:ext cx="5581743" cy="3707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2" descr="D:\地方特色 鹽水區\圖片區\MC900446120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225" y="2205038"/>
            <a:ext cx="2376488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D:\地方特色 鹽水區\圖片區\MC900417910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7602">
            <a:off x="7818438" y="3735388"/>
            <a:ext cx="27098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2136775" y="222250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pic>
        <p:nvPicPr>
          <p:cNvPr id="2150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338" y="2109788"/>
            <a:ext cx="178911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圖說文字 12"/>
          <p:cNvSpPr/>
          <p:nvPr/>
        </p:nvSpPr>
        <p:spPr>
          <a:xfrm>
            <a:off x="3346365" y="2003026"/>
            <a:ext cx="5616624" cy="1152128"/>
          </a:xfrm>
          <a:prstGeom prst="wedgeRoundRectCallout">
            <a:avLst>
              <a:gd name="adj1" fmla="val -57661"/>
              <a:gd name="adj2" fmla="val 28681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latin typeface="+mj-lt"/>
              </a:rPr>
              <a:t>What can I do in </a:t>
            </a:r>
            <a:r>
              <a:rPr kumimoji="0" lang="en-US" altLang="zh-TW" sz="2800" b="1" dirty="0" err="1">
                <a:latin typeface="+mj-lt"/>
              </a:rPr>
              <a:t>Yanshuei</a:t>
            </a:r>
            <a:r>
              <a:rPr kumimoji="0" lang="en-US" altLang="zh-TW" sz="2800" b="1" dirty="0">
                <a:latin typeface="+mj-lt"/>
              </a:rPr>
              <a:t>?</a:t>
            </a:r>
          </a:p>
        </p:txBody>
      </p:sp>
      <p:pic>
        <p:nvPicPr>
          <p:cNvPr id="9" name="圖片 3" descr="橋南老街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000" y="5146644"/>
            <a:ext cx="2576235" cy="1711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2" descr="125-90-鹽水鎮鹽水蜂炮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072" y="4872972"/>
            <a:ext cx="2406928" cy="1985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3" descr="台灣詩路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999" y="64075"/>
            <a:ext cx="2142932" cy="2159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:\101學甲國際英語村\觀光局資料\【宣】2011臺南市地圖\臺南市照片(原台南縣)\新營、鹽水\PICT4002台南-鹽水-八角樓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4106" y="1"/>
            <a:ext cx="2983894" cy="1822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5" name="圖片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9725" y="2292350"/>
            <a:ext cx="149701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3700932" y="3736958"/>
            <a:ext cx="5173759" cy="1008359"/>
          </a:xfrm>
          <a:prstGeom prst="wedgeRoundRectCallout">
            <a:avLst>
              <a:gd name="adj1" fmla="val 60499"/>
              <a:gd name="adj2" fmla="val -78642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</a:rPr>
              <a:t>You can see the ________.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2532063" y="234950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8800" smtClean="0"/>
              <a:t>Tasty  Food</a:t>
            </a:r>
            <a:endParaRPr lang="zh-TW" altLang="en-US" sz="8800" smtClean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513263" y="2608263"/>
            <a:ext cx="2879725" cy="2881312"/>
          </a:xfrm>
          <a:prstGeom prst="ellipse">
            <a:avLst/>
          </a:prstGeom>
          <a:noFill/>
          <a:ln w="2540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zh-TW" altLang="en-US" smtClean="0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gray">
          <a:xfrm>
            <a:off x="5103813" y="1628775"/>
            <a:ext cx="1762125" cy="176212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prstShdw prst="shdw17" dist="17961" dir="2700000">
              <a:srgbClr val="3B5C67"/>
            </a:prst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0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gray">
          <a:xfrm>
            <a:off x="3792538" y="3929063"/>
            <a:ext cx="1762125" cy="176212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61642A"/>
            </a:prst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6437313" y="3903663"/>
            <a:ext cx="1762125" cy="17621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E0AD12">
                <a:gamma/>
                <a:shade val="60000"/>
                <a:invGamma/>
              </a:srgbClr>
            </a:prstShdw>
          </a:effectLst>
        </p:spPr>
        <p:txBody>
          <a:bodyPr lIns="45720" tIns="44450" rIns="45720" bIns="44450" anchor="ctr" anchorCtr="1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zh-TW" altLang="en-US" smtClean="0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1524000" y="5805488"/>
            <a:ext cx="4587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/>
              <a:t>Bean-sprout Soup</a:t>
            </a:r>
            <a:endParaRPr kumimoji="0" lang="zh-TW" altLang="en-US" sz="2800"/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7270750" y="5732463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/>
              <a:t>Yanshuei Noodles</a:t>
            </a:r>
            <a:endParaRPr kumimoji="0" lang="zh-TW" altLang="en-US" sz="2800"/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7535863" y="2060575"/>
            <a:ext cx="3132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/>
              <a:t>Pig's Head Rice</a:t>
            </a:r>
            <a:endParaRPr kumimoji="0" lang="zh-TW" altLang="en-US" sz="2800"/>
          </a:p>
        </p:txBody>
      </p:sp>
      <p:pic>
        <p:nvPicPr>
          <p:cNvPr id="11" name="圖片 10" descr="Pig's Head Ric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652" y="1377428"/>
            <a:ext cx="2414477" cy="2051573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圖片 12" descr="Yanshuei Noodles.JPG"/>
          <p:cNvPicPr>
            <a:picLocks noChangeAspect="1"/>
          </p:cNvPicPr>
          <p:nvPr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3861048"/>
            <a:ext cx="2448272" cy="1944216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圖片 13" descr="Bean-sprout Thick Sou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1704" y="3789040"/>
            <a:ext cx="2448272" cy="2016224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  <p:pic>
        <p:nvPicPr>
          <p:cNvPr id="3" name="圖片 10" descr="Pig's Head R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3793" y="2276873"/>
            <a:ext cx="4533115" cy="3851773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  <p:pic>
        <p:nvPicPr>
          <p:cNvPr id="3" name="圖片 12" descr="Yanshuei Noodles.JPG"/>
          <p:cNvPicPr>
            <a:picLocks noChangeAspect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36856" y="1988840"/>
            <a:ext cx="5112568" cy="4059980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  <p:pic>
        <p:nvPicPr>
          <p:cNvPr id="3" name="圖片 13" descr="Bean-sprout Thick Sou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4798" y="1950718"/>
            <a:ext cx="4680520" cy="3854546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pic>
        <p:nvPicPr>
          <p:cNvPr id="2867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2168525"/>
            <a:ext cx="1833563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3517867" y="3879872"/>
            <a:ext cx="5156267" cy="1111513"/>
          </a:xfrm>
          <a:prstGeom prst="wedgeRoundRectCallout">
            <a:avLst>
              <a:gd name="adj1" fmla="val 64835"/>
              <a:gd name="adj2" fmla="val 65374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Yanshuei</a:t>
            </a:r>
            <a:r>
              <a:rPr kumimoji="0" lang="en-US" altLang="zh-TW" sz="24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 is famous for ______.</a:t>
            </a:r>
            <a:endParaRPr kumimoji="0" lang="zh-TW" altLang="en-US" sz="24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3376051" y="2083240"/>
            <a:ext cx="5150797" cy="1512168"/>
          </a:xfrm>
          <a:prstGeom prst="wedgeRoundRectCallout">
            <a:avLst>
              <a:gd name="adj1" fmla="val -52573"/>
              <a:gd name="adj2" fmla="val -23186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I’m hungry! What can I eat in </a:t>
            </a:r>
            <a:r>
              <a:rPr kumimoji="0" lang="en-US" altLang="zh-TW" sz="2800" b="1" dirty="0" err="1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Yanshuei</a:t>
            </a: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?</a:t>
            </a:r>
          </a:p>
        </p:txBody>
      </p:sp>
      <p:pic>
        <p:nvPicPr>
          <p:cNvPr id="9" name="圖片 10" descr="Pig's Head Ric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106" y="116633"/>
            <a:ext cx="2414477" cy="2051573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圖片 12" descr="Yanshuei Noodles.JPG"/>
          <p:cNvPicPr>
            <a:picLocks noChangeAspect="1"/>
          </p:cNvPicPr>
          <p:nvPr/>
        </p:nvPicPr>
        <p:blipFill>
          <a:blip r:embed="rId5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7313" y="5022292"/>
            <a:ext cx="2448272" cy="1944216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圖片 13" descr="Bean-sprout Thick Soup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1758" y="42487"/>
            <a:ext cx="2448272" cy="2016224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685" name="圖片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8925" y="3933825"/>
            <a:ext cx="149701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1428737"/>
            <a:ext cx="5896694" cy="398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24" name="圖片 4" descr="圖片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925" y="5445125"/>
            <a:ext cx="8918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pic>
        <p:nvPicPr>
          <p:cNvPr id="3174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5" y="1728788"/>
            <a:ext cx="18018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2999656" y="4293097"/>
            <a:ext cx="5328592" cy="1196897"/>
          </a:xfrm>
          <a:prstGeom prst="wedgeRoundRectCallout">
            <a:avLst>
              <a:gd name="adj1" fmla="val 67165"/>
              <a:gd name="adj2" fmla="val 13881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Hi, I am from </a:t>
            </a:r>
            <a:r>
              <a:rPr kumimoji="0" lang="en-US" altLang="zh-TW" sz="28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Yanshui</a:t>
            </a:r>
            <a:r>
              <a:rPr kumimoji="0"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.</a:t>
            </a:r>
            <a:endParaRPr kumimoji="0" lang="zh-TW" altLang="en-US" sz="28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3791744" y="2060849"/>
            <a:ext cx="5616624" cy="1625839"/>
          </a:xfrm>
          <a:prstGeom prst="wedgeRoundRectCallout">
            <a:avLst>
              <a:gd name="adj1" fmla="val -61404"/>
              <a:gd name="adj2" fmla="val -25237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175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7963" y="3933825"/>
            <a:ext cx="16017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2136775" y="222250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pic>
        <p:nvPicPr>
          <p:cNvPr id="3379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338" y="2109788"/>
            <a:ext cx="178911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圖說文字 12"/>
          <p:cNvSpPr/>
          <p:nvPr/>
        </p:nvSpPr>
        <p:spPr>
          <a:xfrm>
            <a:off x="3346365" y="2003026"/>
            <a:ext cx="5616624" cy="1152128"/>
          </a:xfrm>
          <a:prstGeom prst="wedgeRoundRectCallout">
            <a:avLst>
              <a:gd name="adj1" fmla="val -57661"/>
              <a:gd name="adj2" fmla="val 28681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latin typeface="+mj-lt"/>
              </a:rPr>
              <a:t>What can I do in </a:t>
            </a:r>
            <a:r>
              <a:rPr kumimoji="0" lang="en-US" altLang="zh-TW" sz="2800" b="1" dirty="0" err="1">
                <a:latin typeface="+mj-lt"/>
              </a:rPr>
              <a:t>Yanshuei</a:t>
            </a:r>
            <a:r>
              <a:rPr kumimoji="0" lang="en-US" altLang="zh-TW" sz="2800" b="1" dirty="0">
                <a:latin typeface="+mj-lt"/>
              </a:rPr>
              <a:t>?</a:t>
            </a:r>
          </a:p>
        </p:txBody>
      </p:sp>
      <p:pic>
        <p:nvPicPr>
          <p:cNvPr id="33799" name="圖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3025" y="3500438"/>
            <a:ext cx="1497013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3215681" y="4646596"/>
            <a:ext cx="5173759" cy="1008359"/>
          </a:xfrm>
          <a:prstGeom prst="wedgeRoundRectCallout">
            <a:avLst>
              <a:gd name="adj1" fmla="val 60499"/>
              <a:gd name="adj2" fmla="val -78642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</a:rPr>
              <a:t>You can see the ________.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633663" y="1647825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anose="02020500000000000000" pitchFamily="2" charset="-120"/>
              </a:rPr>
              <a:t>Location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anose="02020500000000000000" pitchFamily="2" charset="-12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482975" y="241141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Introduction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3795713" y="324326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7C8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Vocabulary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659188" y="4191000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Conversation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481388" y="51704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anose="02020500000000000000" pitchFamily="2" charset="-120"/>
              </a:rPr>
              <a:t>Worksheet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anose="02020500000000000000" pitchFamily="2" charset="-120"/>
            </a:endParaRPr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 rot="280254">
            <a:off x="646113" y="1755775"/>
            <a:ext cx="2827337" cy="4219575"/>
            <a:chOff x="-646982" y="1264069"/>
            <a:chExt cx="3209631" cy="4875618"/>
          </a:xfrm>
        </p:grpSpPr>
        <p:grpSp>
          <p:nvGrpSpPr>
            <p:cNvPr id="8203" name="Group 2"/>
            <p:cNvGrpSpPr>
              <a:grpSpLocks/>
            </p:cNvGrpSpPr>
            <p:nvPr/>
          </p:nvGrpSpPr>
          <p:grpSpPr bwMode="auto">
            <a:xfrm>
              <a:off x="-646982" y="1264069"/>
              <a:ext cx="3209631" cy="4875618"/>
              <a:chOff x="616" y="831"/>
              <a:chExt cx="1637" cy="2716"/>
            </a:xfrm>
          </p:grpSpPr>
          <p:sp>
            <p:nvSpPr>
              <p:cNvPr id="12" name="Arc 3"/>
              <p:cNvSpPr>
                <a:spLocks/>
              </p:cNvSpPr>
              <p:nvPr/>
            </p:nvSpPr>
            <p:spPr bwMode="gray">
              <a:xfrm>
                <a:off x="611" y="901"/>
                <a:ext cx="1491" cy="2634"/>
              </a:xfrm>
              <a:custGeom>
                <a:avLst/>
                <a:gdLst>
                  <a:gd name="G0" fmla="+- 0 0 0"/>
                  <a:gd name="G1" fmla="+- 20699 0 0"/>
                  <a:gd name="G2" fmla="+- 21600 0 0"/>
                  <a:gd name="T0" fmla="*/ 6174 w 21600"/>
                  <a:gd name="T1" fmla="*/ 0 h 40165"/>
                  <a:gd name="T2" fmla="*/ 9361 w 21600"/>
                  <a:gd name="T3" fmla="*/ 40165 h 40165"/>
                  <a:gd name="T4" fmla="*/ 0 w 21600"/>
                  <a:gd name="T5" fmla="*/ 20699 h 40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0165" fill="none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</a:path>
                  <a:path w="21600" h="40165" stroke="0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  <a:lnTo>
                      <a:pt x="0" y="20699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  <a:extLst/>
            </p:spPr>
            <p:txBody>
              <a:bodyPr lIns="45720" tIns="44450" rIns="45720" bIns="44450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800" dirty="0">
                  <a:latin typeface="+mn-lt"/>
                  <a:ea typeface="+mn-ea"/>
                </a:endParaRPr>
              </a:p>
            </p:txBody>
          </p:sp>
          <p:sp>
            <p:nvSpPr>
              <p:cNvPr id="13" name="Oval 4"/>
              <p:cNvSpPr>
                <a:spLocks noChangeAspect="1" noChangeArrowheads="1"/>
              </p:cNvSpPr>
              <p:nvPr/>
            </p:nvSpPr>
            <p:spPr bwMode="gray">
              <a:xfrm>
                <a:off x="1161" y="831"/>
                <a:ext cx="280" cy="280"/>
              </a:xfrm>
              <a:prstGeom prst="ellipse">
                <a:avLst/>
              </a:prstGeom>
              <a:solidFill>
                <a:srgbClr val="00B0F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1</a:t>
                </a:r>
              </a:p>
            </p:txBody>
          </p:sp>
          <p:sp>
            <p:nvSpPr>
              <p:cNvPr id="14" name="Oval 5"/>
              <p:cNvSpPr>
                <a:spLocks noChangeAspect="1" noChangeArrowheads="1"/>
              </p:cNvSpPr>
              <p:nvPr/>
            </p:nvSpPr>
            <p:spPr bwMode="gray">
              <a:xfrm>
                <a:off x="1751" y="2868"/>
                <a:ext cx="279" cy="280"/>
              </a:xfrm>
              <a:prstGeom prst="ellipse">
                <a:avLst/>
              </a:prstGeom>
              <a:solidFill>
                <a:srgbClr val="00B05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5</a:t>
                </a:r>
              </a:p>
            </p:txBody>
          </p:sp>
          <p:sp>
            <p:nvSpPr>
              <p:cNvPr id="15" name="Oval 6"/>
              <p:cNvSpPr>
                <a:spLocks noChangeAspect="1" noChangeArrowheads="1"/>
              </p:cNvSpPr>
              <p:nvPr/>
            </p:nvSpPr>
            <p:spPr bwMode="gray">
              <a:xfrm>
                <a:off x="1968" y="2350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4</a:t>
                </a:r>
              </a:p>
            </p:txBody>
          </p:sp>
          <p:sp>
            <p:nvSpPr>
              <p:cNvPr id="16" name="Oval 7"/>
              <p:cNvSpPr>
                <a:spLocks noChangeAspect="1" noChangeArrowheads="1"/>
              </p:cNvSpPr>
              <p:nvPr/>
            </p:nvSpPr>
            <p:spPr bwMode="gray">
              <a:xfrm>
                <a:off x="1919" y="1665"/>
                <a:ext cx="279" cy="280"/>
              </a:xfrm>
              <a:prstGeom prst="ellipse">
                <a:avLst/>
              </a:prstGeom>
              <a:solidFill>
                <a:srgbClr val="FF7C8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3</a:t>
                </a:r>
              </a:p>
            </p:txBody>
          </p:sp>
          <p:sp>
            <p:nvSpPr>
              <p:cNvPr id="17" name="Oval 8"/>
              <p:cNvSpPr>
                <a:spLocks noChangeAspect="1" noChangeArrowheads="1"/>
              </p:cNvSpPr>
              <p:nvPr/>
            </p:nvSpPr>
            <p:spPr bwMode="gray">
              <a:xfrm>
                <a:off x="1639" y="1186"/>
                <a:ext cx="279" cy="280"/>
              </a:xfrm>
              <a:prstGeom prst="ellipse">
                <a:avLst/>
              </a:prstGeom>
              <a:solidFill>
                <a:srgbClr val="7030A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2</a:t>
                </a:r>
              </a:p>
            </p:txBody>
          </p:sp>
        </p:grpSp>
        <p:sp>
          <p:nvSpPr>
            <p:cNvPr id="11" name="Oval 5"/>
            <p:cNvSpPr>
              <a:spLocks noChangeAspect="1" noChangeArrowheads="1"/>
            </p:cNvSpPr>
            <p:nvPr/>
          </p:nvSpPr>
          <p:spPr bwMode="gray">
            <a:xfrm>
              <a:off x="690197" y="5612560"/>
              <a:ext cx="547854" cy="502603"/>
            </a:xfrm>
            <a:prstGeom prst="ellipse">
              <a:avLst/>
            </a:prstGeom>
            <a:solidFill>
              <a:srgbClr val="C00000"/>
            </a:solidFill>
            <a:ln w="254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800" b="1">
                  <a:solidFill>
                    <a:srgbClr val="FFFFFF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rPr>
                <a:t>6</a:t>
              </a:r>
            </a:p>
          </p:txBody>
        </p:sp>
      </p:grp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744788" y="59832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The Interzone" panose="02020500000000000000" pitchFamily="2" charset="-120"/>
              </a:rPr>
              <a:t>Word Code</a:t>
            </a:r>
            <a:endParaRPr kumimoji="0" lang="zh-TW" altLang="zh-TW" sz="2800" b="1" smtClean="0">
              <a:solidFill>
                <a:srgbClr val="000000"/>
              </a:solidFill>
              <a:latin typeface="Comic Sans MS" panose="030F0702030302020204" pitchFamily="66" charset="0"/>
              <a:ea typeface="The Interzone" panose="02020500000000000000" pitchFamily="2" charset="-120"/>
            </a:endParaRPr>
          </a:p>
        </p:txBody>
      </p:sp>
      <p:pic>
        <p:nvPicPr>
          <p:cNvPr id="8201" name="Picture 2" descr="D:\地方特色 鹽水區\圖片區\MC900446246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5238" y="4724400"/>
            <a:ext cx="178276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圖片 18" descr="圖片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350" y="0"/>
            <a:ext cx="71437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pic>
        <p:nvPicPr>
          <p:cNvPr id="3584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2168525"/>
            <a:ext cx="1833563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3509558" y="4725145"/>
            <a:ext cx="5156267" cy="1111513"/>
          </a:xfrm>
          <a:prstGeom prst="wedgeRoundRectCallout">
            <a:avLst>
              <a:gd name="adj1" fmla="val 61370"/>
              <a:gd name="adj2" fmla="val -43368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Yanshuei</a:t>
            </a:r>
            <a:r>
              <a:rPr kumimoji="0" lang="en-US" altLang="zh-TW" sz="2400" b="1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 is famous for ______.</a:t>
            </a:r>
            <a:endParaRPr kumimoji="0" lang="zh-TW" altLang="en-US" sz="24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3520602" y="2398491"/>
            <a:ext cx="5150797" cy="1512168"/>
          </a:xfrm>
          <a:prstGeom prst="wedgeRoundRectCallout">
            <a:avLst>
              <a:gd name="adj1" fmla="val -52573"/>
              <a:gd name="adj2" fmla="val -23186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I’m hungry! What can I eat in </a:t>
            </a:r>
            <a:r>
              <a:rPr kumimoji="0" lang="en-US" altLang="zh-TW" sz="2800" b="1" dirty="0" err="1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Yanshuei</a:t>
            </a: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?</a:t>
            </a:r>
          </a:p>
        </p:txBody>
      </p:sp>
      <p:pic>
        <p:nvPicPr>
          <p:cNvPr id="35850" name="圖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8925" y="3933825"/>
            <a:ext cx="149701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9" name="圓角矩形圖說文字 10"/>
          <p:cNvSpPr/>
          <p:nvPr/>
        </p:nvSpPr>
        <p:spPr>
          <a:xfrm>
            <a:off x="2855640" y="3068960"/>
            <a:ext cx="5400600" cy="1440160"/>
          </a:xfrm>
          <a:prstGeom prst="wedgeRoundRectCallout">
            <a:avLst>
              <a:gd name="adj1" fmla="val 62235"/>
              <a:gd name="adj2" fmla="val 6566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2800" b="1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7894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638" y="2708275"/>
            <a:ext cx="14986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  <p:pic>
        <p:nvPicPr>
          <p:cNvPr id="39939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75" y="0"/>
            <a:ext cx="949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475538" y="5162550"/>
            <a:ext cx="1530350" cy="1554163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8" name="圓角矩形圖說文字 9"/>
          <p:cNvSpPr/>
          <p:nvPr/>
        </p:nvSpPr>
        <p:spPr>
          <a:xfrm>
            <a:off x="2783632" y="2852936"/>
            <a:ext cx="5328592" cy="1944216"/>
          </a:xfrm>
          <a:prstGeom prst="wedgeRoundRectCallout">
            <a:avLst>
              <a:gd name="adj1" fmla="val 65337"/>
              <a:gd name="adj2" fmla="val 1628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+mj-lt"/>
              </a:rPr>
              <a:t>What can I do in Florida?</a:t>
            </a:r>
          </a:p>
        </p:txBody>
      </p:sp>
      <p:pic>
        <p:nvPicPr>
          <p:cNvPr id="40966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638" y="2708275"/>
            <a:ext cx="14986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9/91/Everglades_Alligator-bab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0"/>
            <a:ext cx="9405937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標題 1"/>
          <p:cNvSpPr txBox="1">
            <a:spLocks/>
          </p:cNvSpPr>
          <p:nvPr/>
        </p:nvSpPr>
        <p:spPr bwMode="auto">
          <a:xfrm>
            <a:off x="2532063" y="274638"/>
            <a:ext cx="7127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1500">
                <a:solidFill>
                  <a:srgbClr val="FF0000"/>
                </a:solidFill>
              </a:rPr>
              <a:t>Swamp</a:t>
            </a:r>
            <a:endParaRPr lang="zh-TW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15888"/>
            <a:ext cx="9299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標題 1"/>
          <p:cNvSpPr txBox="1">
            <a:spLocks/>
          </p:cNvSpPr>
          <p:nvPr/>
        </p:nvSpPr>
        <p:spPr bwMode="auto">
          <a:xfrm>
            <a:off x="1490663" y="0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9600">
                <a:solidFill>
                  <a:srgbClr val="FF0000"/>
                </a:solidFill>
              </a:rPr>
              <a:t>Disney World</a:t>
            </a:r>
            <a:endParaRPr lang="zh-TW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9" name="圓角矩形圖說文字 10"/>
          <p:cNvSpPr/>
          <p:nvPr/>
        </p:nvSpPr>
        <p:spPr>
          <a:xfrm>
            <a:off x="3071664" y="2938426"/>
            <a:ext cx="5472608" cy="1872208"/>
          </a:xfrm>
          <a:prstGeom prst="wedgeRoundRectCallout">
            <a:avLst>
              <a:gd name="adj1" fmla="val 55631"/>
              <a:gd name="adj2" fmla="val 3855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700" b="1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I’m hungry! What can I eat in Florida?</a:t>
            </a:r>
          </a:p>
        </p:txBody>
      </p:sp>
      <p:pic>
        <p:nvPicPr>
          <p:cNvPr id="45062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638" y="2708275"/>
            <a:ext cx="14986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raveleatdrinkstuff.files.wordpress.com/2009/05/frenchies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5195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標題 1"/>
          <p:cNvSpPr txBox="1">
            <a:spLocks/>
          </p:cNvSpPr>
          <p:nvPr/>
        </p:nvSpPr>
        <p:spPr bwMode="auto">
          <a:xfrm>
            <a:off x="1524000" y="274638"/>
            <a:ext cx="9251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9600">
                <a:solidFill>
                  <a:srgbClr val="FF0000"/>
                </a:solidFill>
              </a:rPr>
              <a:t>Alligator tail</a:t>
            </a:r>
            <a:endParaRPr lang="zh-TW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D:\地方特色 鹽水區\圖片區\MC900441822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19"/>
          <a:stretch>
            <a:fillRect/>
          </a:stretch>
        </p:blipFill>
        <p:spPr bwMode="auto">
          <a:xfrm>
            <a:off x="1631950" y="0"/>
            <a:ext cx="6048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711450" y="1412875"/>
          <a:ext cx="3779838" cy="4635500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539750"/>
                <a:gridCol w="541338"/>
                <a:gridCol w="539750"/>
                <a:gridCol w="539750"/>
                <a:gridCol w="539750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r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a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i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r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13" name="文字方塊 9"/>
          <p:cNvSpPr txBox="1">
            <a:spLocks noChangeArrowheads="1"/>
          </p:cNvSpPr>
          <p:nvPr/>
        </p:nvSpPr>
        <p:spPr bwMode="auto">
          <a:xfrm>
            <a:off x="7967663" y="1557338"/>
            <a:ext cx="2413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SzPct val="150000"/>
              <a:buFontTx/>
              <a:buBlip>
                <a:blip r:embed="rId3"/>
              </a:buBlip>
            </a:pPr>
            <a:r>
              <a:rPr kumimoji="0" lang="en-US" altLang="zh-TW" sz="2800"/>
              <a:t>firework </a:t>
            </a:r>
            <a:endParaRPr kumimoji="0" lang="zh-TW" altLang="zh-TW" sz="2800"/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SzPct val="150000"/>
              <a:buFontTx/>
              <a:buBlip>
                <a:blip r:embed="rId3"/>
              </a:buBlip>
            </a:pPr>
            <a:r>
              <a:rPr kumimoji="0" lang="en-US" altLang="zh-TW" sz="2800"/>
              <a:t>hall </a:t>
            </a:r>
            <a:endParaRPr kumimoji="0" lang="zh-TW" altLang="zh-TW" sz="2800"/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SzPct val="150000"/>
              <a:buFontTx/>
              <a:buBlip>
                <a:blip r:embed="rId3"/>
              </a:buBlip>
            </a:pPr>
            <a:r>
              <a:rPr kumimoji="0" lang="en-US" altLang="zh-TW" sz="2800"/>
              <a:t>rice</a:t>
            </a:r>
            <a:endParaRPr kumimoji="0" lang="zh-TW" altLang="zh-TW" sz="2800"/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SzPct val="150000"/>
              <a:buFontTx/>
              <a:buBlip>
                <a:blip r:embed="rId3"/>
              </a:buBlip>
            </a:pPr>
            <a:r>
              <a:rPr kumimoji="0" lang="en-US" altLang="zh-TW" sz="2800"/>
              <a:t>road</a:t>
            </a:r>
            <a:endParaRPr kumimoji="0" lang="zh-TW" altLang="zh-TW" sz="2800"/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SzPct val="150000"/>
              <a:buFontTx/>
              <a:buBlip>
                <a:blip r:embed="rId3"/>
              </a:buBlip>
            </a:pPr>
            <a:r>
              <a:rPr kumimoji="0" lang="en-US" altLang="zh-TW" sz="2800"/>
              <a:t>street</a:t>
            </a:r>
            <a:endParaRPr kumimoji="0" lang="zh-TW" altLang="zh-TW" sz="2800"/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448300" y="1989138"/>
            <a:ext cx="42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h</a:t>
            </a:r>
            <a:endParaRPr kumimoji="0" lang="zh-TW" altLang="en-US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5519738" y="3716338"/>
            <a:ext cx="296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l</a:t>
            </a:r>
            <a:endParaRPr kumimoji="0" lang="zh-TW" altLang="en-US"/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519738" y="3141663"/>
            <a:ext cx="296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l</a:t>
            </a:r>
            <a:endParaRPr kumimoji="0"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75275" y="1989138"/>
            <a:ext cx="576263" cy="230346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b="1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4872038" y="2565400"/>
            <a:ext cx="401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o</a:t>
            </a:r>
            <a:endParaRPr kumimoji="0" lang="zh-TW" altLang="en-US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6024563" y="2565400"/>
            <a:ext cx="423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d</a:t>
            </a:r>
            <a:endParaRPr kumimoji="0"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295775" y="2565400"/>
            <a:ext cx="2232025" cy="57626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b="1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95775" y="1412875"/>
            <a:ext cx="576263" cy="46799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b="1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4440238" y="1412875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f</a:t>
            </a:r>
            <a:endParaRPr kumimoji="0" lang="zh-TW" altLang="en-US"/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4367213" y="3141663"/>
            <a:ext cx="414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e</a:t>
            </a:r>
            <a:endParaRPr kumimoji="0" lang="zh-TW" altLang="en-US"/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4333875" y="3716338"/>
            <a:ext cx="466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w</a:t>
            </a:r>
            <a:endParaRPr kumimoji="0" lang="zh-TW" altLang="en-US"/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4367213" y="4292600"/>
            <a:ext cx="401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o</a:t>
            </a:r>
            <a:endParaRPr kumimoji="0" lang="zh-TW" altLang="en-US"/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4394200" y="5445125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k</a:t>
            </a:r>
            <a:endParaRPr kumimoji="0" lang="zh-TW" altLang="en-US"/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3340100" y="4868863"/>
            <a:ext cx="38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s</a:t>
            </a:r>
            <a:endParaRPr kumimoji="0" lang="zh-TW" altLang="en-US"/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3863975" y="48688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t</a:t>
            </a:r>
            <a:endParaRPr kumimoji="0" lang="zh-TW" altLang="en-US"/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4943475" y="4868863"/>
            <a:ext cx="4143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e</a:t>
            </a:r>
            <a:endParaRPr kumimoji="0" lang="zh-TW" altLang="en-US"/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5519738" y="4868863"/>
            <a:ext cx="4143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e</a:t>
            </a:r>
            <a:endParaRPr kumimoji="0" lang="zh-TW" altLang="en-US"/>
          </a:p>
        </p:txBody>
      </p:sp>
      <p:sp>
        <p:nvSpPr>
          <p:cNvPr id="31" name="文字方塊 30"/>
          <p:cNvSpPr txBox="1">
            <a:spLocks noChangeArrowheads="1"/>
          </p:cNvSpPr>
          <p:nvPr/>
        </p:nvSpPr>
        <p:spPr bwMode="auto">
          <a:xfrm>
            <a:off x="6024563" y="4868863"/>
            <a:ext cx="379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t</a:t>
            </a:r>
            <a:endParaRPr kumimoji="0"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3216275" y="4868863"/>
            <a:ext cx="3240088" cy="57626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b="1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2782888" y="3141663"/>
            <a:ext cx="38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r</a:t>
            </a:r>
            <a:endParaRPr kumimoji="0" lang="zh-TW" altLang="en-US"/>
          </a:p>
        </p:txBody>
      </p:sp>
      <p:sp>
        <p:nvSpPr>
          <p:cNvPr id="35" name="文字方塊 34"/>
          <p:cNvSpPr txBox="1">
            <a:spLocks noChangeArrowheads="1"/>
          </p:cNvSpPr>
          <p:nvPr/>
        </p:nvSpPr>
        <p:spPr bwMode="auto">
          <a:xfrm>
            <a:off x="3822700" y="3141663"/>
            <a:ext cx="401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c</a:t>
            </a:r>
            <a:endParaRPr kumimoji="0"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2711450" y="3141663"/>
            <a:ext cx="2160588" cy="5746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b="1" smtClean="0">
              <a:solidFill>
                <a:srgbClr val="FFFFFF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48236" name="文字方塊 36"/>
          <p:cNvSpPr txBox="1">
            <a:spLocks noChangeArrowheads="1"/>
          </p:cNvSpPr>
          <p:nvPr/>
        </p:nvSpPr>
        <p:spPr bwMode="auto">
          <a:xfrm>
            <a:off x="5356225" y="1916113"/>
            <a:ext cx="307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>
                <a:solidFill>
                  <a:srgbClr val="C00000"/>
                </a:solidFill>
                <a:latin typeface="Cooper Black" panose="0208090404030B020404" pitchFamily="18" charset="0"/>
              </a:rPr>
              <a:t>1</a:t>
            </a:r>
            <a:endParaRPr kumimoji="0" lang="zh-TW" altLang="en-US" sz="160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8237" name="文字方塊 37"/>
          <p:cNvSpPr txBox="1">
            <a:spLocks noChangeArrowheads="1"/>
          </p:cNvSpPr>
          <p:nvPr/>
        </p:nvSpPr>
        <p:spPr bwMode="auto">
          <a:xfrm>
            <a:off x="4275138" y="2492375"/>
            <a:ext cx="307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>
                <a:solidFill>
                  <a:srgbClr val="C00000"/>
                </a:solidFill>
                <a:latin typeface="Cooper Black" panose="0208090404030B020404" pitchFamily="18" charset="0"/>
              </a:rPr>
              <a:t>2</a:t>
            </a:r>
            <a:endParaRPr kumimoji="0" lang="zh-TW" altLang="en-US" sz="160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8238" name="文字方塊 38"/>
          <p:cNvSpPr txBox="1">
            <a:spLocks noChangeArrowheads="1"/>
          </p:cNvSpPr>
          <p:nvPr/>
        </p:nvSpPr>
        <p:spPr bwMode="auto">
          <a:xfrm>
            <a:off x="4295775" y="1341438"/>
            <a:ext cx="307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>
                <a:solidFill>
                  <a:srgbClr val="C00000"/>
                </a:solidFill>
                <a:latin typeface="Cooper Black" panose="0208090404030B020404" pitchFamily="18" charset="0"/>
              </a:rPr>
              <a:t>3</a:t>
            </a:r>
            <a:endParaRPr kumimoji="0" lang="zh-TW" altLang="en-US" sz="160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8239" name="文字方塊 39"/>
          <p:cNvSpPr txBox="1">
            <a:spLocks noChangeArrowheads="1"/>
          </p:cNvSpPr>
          <p:nvPr/>
        </p:nvSpPr>
        <p:spPr bwMode="auto">
          <a:xfrm>
            <a:off x="3195638" y="47974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>
                <a:solidFill>
                  <a:srgbClr val="C00000"/>
                </a:solidFill>
                <a:latin typeface="Cooper Black" panose="0208090404030B020404" pitchFamily="18" charset="0"/>
              </a:rPr>
              <a:t>4</a:t>
            </a:r>
            <a:endParaRPr kumimoji="0" lang="zh-TW" altLang="en-US" sz="160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8240" name="文字方塊 40"/>
          <p:cNvSpPr txBox="1">
            <a:spLocks noChangeArrowheads="1"/>
          </p:cNvSpPr>
          <p:nvPr/>
        </p:nvSpPr>
        <p:spPr bwMode="auto">
          <a:xfrm>
            <a:off x="2690813" y="3068638"/>
            <a:ext cx="309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>
                <a:solidFill>
                  <a:srgbClr val="C00000"/>
                </a:solidFill>
                <a:latin typeface="Cooper Black" panose="0208090404030B020404" pitchFamily="18" charset="0"/>
              </a:rPr>
              <a:t>5</a:t>
            </a:r>
            <a:endParaRPr kumimoji="0" lang="zh-TW" altLang="en-US" sz="160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4440238" y="1989138"/>
            <a:ext cx="30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i</a:t>
            </a:r>
            <a:endParaRPr kumimoji="0" lang="zh-TW" altLang="en-US"/>
          </a:p>
        </p:txBody>
      </p:sp>
      <p:cxnSp>
        <p:nvCxnSpPr>
          <p:cNvPr id="43" name="直線接點 42"/>
          <p:cNvCxnSpPr/>
          <p:nvPr/>
        </p:nvCxnSpPr>
        <p:spPr>
          <a:xfrm>
            <a:off x="7896225" y="1844675"/>
            <a:ext cx="1944688" cy="5048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7824788" y="2781300"/>
            <a:ext cx="1943100" cy="5032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7824788" y="3644900"/>
            <a:ext cx="1943100" cy="5048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7896225" y="4508500"/>
            <a:ext cx="1944688" cy="5048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7896225" y="5229225"/>
            <a:ext cx="1944688" cy="5032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8247" name="圖片 54" descr="圖片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400" y="0"/>
            <a:ext cx="75946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5" grpId="0"/>
      <p:bldP spid="36" grpId="0" animBg="1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350" y="1628775"/>
            <a:ext cx="715486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圖片 4" descr="圖片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988" y="260350"/>
            <a:ext cx="86201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2" descr="Tainan-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5" y="1052513"/>
            <a:ext cx="604837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字方塊 3"/>
          <p:cNvSpPr txBox="1">
            <a:spLocks noChangeArrowheads="1"/>
          </p:cNvSpPr>
          <p:nvPr/>
        </p:nvSpPr>
        <p:spPr bwMode="auto">
          <a:xfrm>
            <a:off x="6743700" y="6237288"/>
            <a:ext cx="35956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800" b="0"/>
              <a:t>http://www.tntb.gov.tw/core/eng/ptml.php?HtmlSrc=environment.html</a:t>
            </a:r>
            <a:endParaRPr kumimoji="0" lang="zh-TW" altLang="en-US" sz="800" b="0"/>
          </a:p>
        </p:txBody>
      </p:sp>
      <p:sp>
        <p:nvSpPr>
          <p:cNvPr id="10" name="手繪多邊形 9"/>
          <p:cNvSpPr>
            <a:spLocks noChangeAspect="1"/>
          </p:cNvSpPr>
          <p:nvPr/>
        </p:nvSpPr>
        <p:spPr>
          <a:xfrm>
            <a:off x="4943475" y="1628775"/>
            <a:ext cx="968375" cy="1152525"/>
          </a:xfrm>
          <a:custGeom>
            <a:avLst/>
            <a:gdLst>
              <a:gd name="connsiteX0" fmla="*/ 1139483 w 1223889"/>
              <a:gd name="connsiteY0" fmla="*/ 21101 h 1563359"/>
              <a:gd name="connsiteX1" fmla="*/ 1167618 w 1223889"/>
              <a:gd name="connsiteY1" fmla="*/ 161778 h 1563359"/>
              <a:gd name="connsiteX2" fmla="*/ 1181686 w 1223889"/>
              <a:gd name="connsiteY2" fmla="*/ 203981 h 1563359"/>
              <a:gd name="connsiteX3" fmla="*/ 1223889 w 1223889"/>
              <a:gd name="connsiteY3" fmla="*/ 232117 h 1563359"/>
              <a:gd name="connsiteX4" fmla="*/ 1209821 w 1223889"/>
              <a:gd name="connsiteY4" fmla="*/ 330591 h 1563359"/>
              <a:gd name="connsiteX5" fmla="*/ 1181686 w 1223889"/>
              <a:gd name="connsiteY5" fmla="*/ 443132 h 1563359"/>
              <a:gd name="connsiteX6" fmla="*/ 1153551 w 1223889"/>
              <a:gd name="connsiteY6" fmla="*/ 583809 h 1563359"/>
              <a:gd name="connsiteX7" fmla="*/ 956603 w 1223889"/>
              <a:gd name="connsiteY7" fmla="*/ 597877 h 1563359"/>
              <a:gd name="connsiteX8" fmla="*/ 914400 w 1223889"/>
              <a:gd name="connsiteY8" fmla="*/ 626012 h 1563359"/>
              <a:gd name="connsiteX9" fmla="*/ 858129 w 1223889"/>
              <a:gd name="connsiteY9" fmla="*/ 640080 h 1563359"/>
              <a:gd name="connsiteX10" fmla="*/ 801858 w 1223889"/>
              <a:gd name="connsiteY10" fmla="*/ 766689 h 1563359"/>
              <a:gd name="connsiteX11" fmla="*/ 773723 w 1223889"/>
              <a:gd name="connsiteY11" fmla="*/ 865163 h 1563359"/>
              <a:gd name="connsiteX12" fmla="*/ 731520 w 1223889"/>
              <a:gd name="connsiteY12" fmla="*/ 991772 h 1563359"/>
              <a:gd name="connsiteX13" fmla="*/ 717452 w 1223889"/>
              <a:gd name="connsiteY13" fmla="*/ 1076178 h 1563359"/>
              <a:gd name="connsiteX14" fmla="*/ 731520 w 1223889"/>
              <a:gd name="connsiteY14" fmla="*/ 1498209 h 1563359"/>
              <a:gd name="connsiteX15" fmla="*/ 689317 w 1223889"/>
              <a:gd name="connsiteY15" fmla="*/ 1512277 h 1563359"/>
              <a:gd name="connsiteX16" fmla="*/ 590843 w 1223889"/>
              <a:gd name="connsiteY16" fmla="*/ 1484141 h 1563359"/>
              <a:gd name="connsiteX17" fmla="*/ 548640 w 1223889"/>
              <a:gd name="connsiteY17" fmla="*/ 1399735 h 1563359"/>
              <a:gd name="connsiteX18" fmla="*/ 520504 w 1223889"/>
              <a:gd name="connsiteY18" fmla="*/ 1315329 h 1563359"/>
              <a:gd name="connsiteX19" fmla="*/ 506437 w 1223889"/>
              <a:gd name="connsiteY19" fmla="*/ 1273126 h 1563359"/>
              <a:gd name="connsiteX20" fmla="*/ 478301 w 1223889"/>
              <a:gd name="connsiteY20" fmla="*/ 1216855 h 1563359"/>
              <a:gd name="connsiteX21" fmla="*/ 84406 w 1223889"/>
              <a:gd name="connsiteY21" fmla="*/ 1202788 h 1563359"/>
              <a:gd name="connsiteX22" fmla="*/ 28135 w 1223889"/>
              <a:gd name="connsiteY22" fmla="*/ 1146517 h 1563359"/>
              <a:gd name="connsiteX23" fmla="*/ 0 w 1223889"/>
              <a:gd name="connsiteY23" fmla="*/ 1118381 h 1563359"/>
              <a:gd name="connsiteX24" fmla="*/ 112541 w 1223889"/>
              <a:gd name="connsiteY24" fmla="*/ 1033975 h 1563359"/>
              <a:gd name="connsiteX25" fmla="*/ 140677 w 1223889"/>
              <a:gd name="connsiteY25" fmla="*/ 991772 h 1563359"/>
              <a:gd name="connsiteX26" fmla="*/ 154744 w 1223889"/>
              <a:gd name="connsiteY26" fmla="*/ 935501 h 1563359"/>
              <a:gd name="connsiteX27" fmla="*/ 196948 w 1223889"/>
              <a:gd name="connsiteY27" fmla="*/ 865163 h 1563359"/>
              <a:gd name="connsiteX28" fmla="*/ 239151 w 1223889"/>
              <a:gd name="connsiteY28" fmla="*/ 851095 h 1563359"/>
              <a:gd name="connsiteX29" fmla="*/ 267286 w 1223889"/>
              <a:gd name="connsiteY29" fmla="*/ 808892 h 1563359"/>
              <a:gd name="connsiteX30" fmla="*/ 281354 w 1223889"/>
              <a:gd name="connsiteY30" fmla="*/ 766689 h 1563359"/>
              <a:gd name="connsiteX31" fmla="*/ 365760 w 1223889"/>
              <a:gd name="connsiteY31" fmla="*/ 696351 h 1563359"/>
              <a:gd name="connsiteX32" fmla="*/ 422031 w 1223889"/>
              <a:gd name="connsiteY32" fmla="*/ 640080 h 1563359"/>
              <a:gd name="connsiteX33" fmla="*/ 464234 w 1223889"/>
              <a:gd name="connsiteY33" fmla="*/ 597877 h 1563359"/>
              <a:gd name="connsiteX34" fmla="*/ 520504 w 1223889"/>
              <a:gd name="connsiteY34" fmla="*/ 513471 h 1563359"/>
              <a:gd name="connsiteX35" fmla="*/ 548640 w 1223889"/>
              <a:gd name="connsiteY35" fmla="*/ 429065 h 1563359"/>
              <a:gd name="connsiteX36" fmla="*/ 633046 w 1223889"/>
              <a:gd name="connsiteY36" fmla="*/ 344658 h 1563359"/>
              <a:gd name="connsiteX37" fmla="*/ 675249 w 1223889"/>
              <a:gd name="connsiteY37" fmla="*/ 330591 h 1563359"/>
              <a:gd name="connsiteX38" fmla="*/ 759655 w 1223889"/>
              <a:gd name="connsiteY38" fmla="*/ 316523 h 1563359"/>
              <a:gd name="connsiteX39" fmla="*/ 801858 w 1223889"/>
              <a:gd name="connsiteY39" fmla="*/ 232117 h 1563359"/>
              <a:gd name="connsiteX40" fmla="*/ 844061 w 1223889"/>
              <a:gd name="connsiteY40" fmla="*/ 218049 h 1563359"/>
              <a:gd name="connsiteX41" fmla="*/ 872197 w 1223889"/>
              <a:gd name="connsiteY41" fmla="*/ 189914 h 1563359"/>
              <a:gd name="connsiteX42" fmla="*/ 956603 w 1223889"/>
              <a:gd name="connsiteY42" fmla="*/ 147711 h 1563359"/>
              <a:gd name="connsiteX43" fmla="*/ 1012874 w 1223889"/>
              <a:gd name="connsiteY43" fmla="*/ 91440 h 1563359"/>
              <a:gd name="connsiteX44" fmla="*/ 1041009 w 1223889"/>
              <a:gd name="connsiteY44" fmla="*/ 35169 h 1563359"/>
              <a:gd name="connsiteX45" fmla="*/ 1139483 w 1223889"/>
              <a:gd name="connsiteY45" fmla="*/ 21101 h 15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23889" h="1563359">
                <a:moveTo>
                  <a:pt x="1139483" y="21101"/>
                </a:moveTo>
                <a:cubicBezTo>
                  <a:pt x="1160584" y="42202"/>
                  <a:pt x="1135288" y="128"/>
                  <a:pt x="1167618" y="161778"/>
                </a:cubicBezTo>
                <a:cubicBezTo>
                  <a:pt x="1170526" y="176319"/>
                  <a:pt x="1172423" y="192402"/>
                  <a:pt x="1181686" y="203981"/>
                </a:cubicBezTo>
                <a:cubicBezTo>
                  <a:pt x="1192248" y="217183"/>
                  <a:pt x="1209821" y="222738"/>
                  <a:pt x="1223889" y="232117"/>
                </a:cubicBezTo>
                <a:cubicBezTo>
                  <a:pt x="1219200" y="264942"/>
                  <a:pt x="1216324" y="298077"/>
                  <a:pt x="1209821" y="330591"/>
                </a:cubicBezTo>
                <a:cubicBezTo>
                  <a:pt x="1202238" y="368508"/>
                  <a:pt x="1189269" y="405215"/>
                  <a:pt x="1181686" y="443132"/>
                </a:cubicBezTo>
                <a:cubicBezTo>
                  <a:pt x="1172308" y="490024"/>
                  <a:pt x="1192957" y="556717"/>
                  <a:pt x="1153551" y="583809"/>
                </a:cubicBezTo>
                <a:cubicBezTo>
                  <a:pt x="1099315" y="621096"/>
                  <a:pt x="1022252" y="593188"/>
                  <a:pt x="956603" y="597877"/>
                </a:cubicBezTo>
                <a:cubicBezTo>
                  <a:pt x="942535" y="607255"/>
                  <a:pt x="929940" y="619352"/>
                  <a:pt x="914400" y="626012"/>
                </a:cubicBezTo>
                <a:cubicBezTo>
                  <a:pt x="896629" y="633628"/>
                  <a:pt x="874216" y="629355"/>
                  <a:pt x="858129" y="640080"/>
                </a:cubicBezTo>
                <a:cubicBezTo>
                  <a:pt x="829468" y="659188"/>
                  <a:pt x="807407" y="750041"/>
                  <a:pt x="801858" y="766689"/>
                </a:cubicBezTo>
                <a:cubicBezTo>
                  <a:pt x="754594" y="908481"/>
                  <a:pt x="826700" y="688572"/>
                  <a:pt x="773723" y="865163"/>
                </a:cubicBezTo>
                <a:cubicBezTo>
                  <a:pt x="773713" y="865198"/>
                  <a:pt x="738560" y="970653"/>
                  <a:pt x="731520" y="991772"/>
                </a:cubicBezTo>
                <a:cubicBezTo>
                  <a:pt x="722500" y="1018832"/>
                  <a:pt x="722141" y="1048043"/>
                  <a:pt x="717452" y="1076178"/>
                </a:cubicBezTo>
                <a:cubicBezTo>
                  <a:pt x="722141" y="1216855"/>
                  <a:pt x="740582" y="1357746"/>
                  <a:pt x="731520" y="1498209"/>
                </a:cubicBezTo>
                <a:cubicBezTo>
                  <a:pt x="730565" y="1513007"/>
                  <a:pt x="704072" y="1513753"/>
                  <a:pt x="689317" y="1512277"/>
                </a:cubicBezTo>
                <a:cubicBezTo>
                  <a:pt x="655348" y="1508880"/>
                  <a:pt x="623668" y="1493520"/>
                  <a:pt x="590843" y="1484141"/>
                </a:cubicBezTo>
                <a:cubicBezTo>
                  <a:pt x="539537" y="1330226"/>
                  <a:pt x="621362" y="1563359"/>
                  <a:pt x="548640" y="1399735"/>
                </a:cubicBezTo>
                <a:cubicBezTo>
                  <a:pt x="536595" y="1372634"/>
                  <a:pt x="529882" y="1343464"/>
                  <a:pt x="520504" y="1315329"/>
                </a:cubicBezTo>
                <a:cubicBezTo>
                  <a:pt x="515815" y="1301261"/>
                  <a:pt x="513069" y="1286389"/>
                  <a:pt x="506437" y="1273126"/>
                </a:cubicBezTo>
                <a:cubicBezTo>
                  <a:pt x="497058" y="1254369"/>
                  <a:pt x="498987" y="1220303"/>
                  <a:pt x="478301" y="1216855"/>
                </a:cubicBezTo>
                <a:cubicBezTo>
                  <a:pt x="348707" y="1195256"/>
                  <a:pt x="215704" y="1207477"/>
                  <a:pt x="84406" y="1202788"/>
                </a:cubicBezTo>
                <a:lnTo>
                  <a:pt x="28135" y="1146517"/>
                </a:lnTo>
                <a:lnTo>
                  <a:pt x="0" y="1118381"/>
                </a:lnTo>
                <a:cubicBezTo>
                  <a:pt x="38584" y="1092659"/>
                  <a:pt x="82798" y="1071154"/>
                  <a:pt x="112541" y="1033975"/>
                </a:cubicBezTo>
                <a:cubicBezTo>
                  <a:pt x="123103" y="1020773"/>
                  <a:pt x="131298" y="1005840"/>
                  <a:pt x="140677" y="991772"/>
                </a:cubicBezTo>
                <a:cubicBezTo>
                  <a:pt x="145366" y="973015"/>
                  <a:pt x="149433" y="954091"/>
                  <a:pt x="154744" y="935501"/>
                </a:cubicBezTo>
                <a:cubicBezTo>
                  <a:pt x="163902" y="903449"/>
                  <a:pt x="166470" y="883450"/>
                  <a:pt x="196948" y="865163"/>
                </a:cubicBezTo>
                <a:cubicBezTo>
                  <a:pt x="209664" y="857534"/>
                  <a:pt x="225083" y="855784"/>
                  <a:pt x="239151" y="851095"/>
                </a:cubicBezTo>
                <a:cubicBezTo>
                  <a:pt x="248529" y="837027"/>
                  <a:pt x="259725" y="824014"/>
                  <a:pt x="267286" y="808892"/>
                </a:cubicBezTo>
                <a:cubicBezTo>
                  <a:pt x="273918" y="795629"/>
                  <a:pt x="273129" y="779027"/>
                  <a:pt x="281354" y="766689"/>
                </a:cubicBezTo>
                <a:cubicBezTo>
                  <a:pt x="313876" y="717907"/>
                  <a:pt x="325391" y="730953"/>
                  <a:pt x="365760" y="696351"/>
                </a:cubicBezTo>
                <a:cubicBezTo>
                  <a:pt x="385900" y="679088"/>
                  <a:pt x="403274" y="658837"/>
                  <a:pt x="422031" y="640080"/>
                </a:cubicBezTo>
                <a:lnTo>
                  <a:pt x="464234" y="597877"/>
                </a:lnTo>
                <a:cubicBezTo>
                  <a:pt x="488144" y="573967"/>
                  <a:pt x="501747" y="541606"/>
                  <a:pt x="520504" y="513471"/>
                </a:cubicBezTo>
                <a:cubicBezTo>
                  <a:pt x="536955" y="488795"/>
                  <a:pt x="527669" y="450036"/>
                  <a:pt x="548640" y="429065"/>
                </a:cubicBezTo>
                <a:lnTo>
                  <a:pt x="633046" y="344658"/>
                </a:lnTo>
                <a:cubicBezTo>
                  <a:pt x="643531" y="334172"/>
                  <a:pt x="660774" y="333808"/>
                  <a:pt x="675249" y="330591"/>
                </a:cubicBezTo>
                <a:cubicBezTo>
                  <a:pt x="703093" y="324403"/>
                  <a:pt x="731520" y="321212"/>
                  <a:pt x="759655" y="316523"/>
                </a:cubicBezTo>
                <a:cubicBezTo>
                  <a:pt x="768922" y="288722"/>
                  <a:pt x="777067" y="251950"/>
                  <a:pt x="801858" y="232117"/>
                </a:cubicBezTo>
                <a:cubicBezTo>
                  <a:pt x="813437" y="222854"/>
                  <a:pt x="829993" y="222738"/>
                  <a:pt x="844061" y="218049"/>
                </a:cubicBezTo>
                <a:cubicBezTo>
                  <a:pt x="853440" y="208671"/>
                  <a:pt x="860824" y="196738"/>
                  <a:pt x="872197" y="189914"/>
                </a:cubicBezTo>
                <a:cubicBezTo>
                  <a:pt x="955401" y="139992"/>
                  <a:pt x="873602" y="218855"/>
                  <a:pt x="956603" y="147711"/>
                </a:cubicBezTo>
                <a:cubicBezTo>
                  <a:pt x="976743" y="130448"/>
                  <a:pt x="1012874" y="91440"/>
                  <a:pt x="1012874" y="91440"/>
                </a:cubicBezTo>
                <a:cubicBezTo>
                  <a:pt x="1022252" y="72683"/>
                  <a:pt x="1026180" y="49998"/>
                  <a:pt x="1041009" y="35169"/>
                </a:cubicBezTo>
                <a:cubicBezTo>
                  <a:pt x="1062491" y="13686"/>
                  <a:pt x="1118382" y="0"/>
                  <a:pt x="1139483" y="2110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弧形箭號 (下彎) 12"/>
          <p:cNvSpPr/>
          <p:nvPr/>
        </p:nvSpPr>
        <p:spPr>
          <a:xfrm>
            <a:off x="2927350" y="1125538"/>
            <a:ext cx="2520950" cy="935037"/>
          </a:xfrm>
          <a:prstGeom prst="curvedDown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9222" name="圖片 8" descr="圖片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9550" y="-171450"/>
            <a:ext cx="79184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 descr="圖片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488" y="2039938"/>
            <a:ext cx="14874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字方塊 8"/>
          <p:cNvSpPr txBox="1">
            <a:spLocks noChangeArrowheads="1"/>
          </p:cNvSpPr>
          <p:nvPr/>
        </p:nvSpPr>
        <p:spPr bwMode="auto">
          <a:xfrm>
            <a:off x="1266825" y="720725"/>
            <a:ext cx="9401175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  Dear friends,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endParaRPr kumimoji="0" lang="en-US" altLang="zh-TW" sz="2800"/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   I</a:t>
            </a:r>
            <a:r>
              <a:rPr kumimoji="0" lang="en-US" altLang="zh-TW" sz="2800">
                <a:ea typeface="Gungsuh" panose="02030600000101010101" pitchFamily="18" charset="-127"/>
              </a:rPr>
              <a:t>t</a:t>
            </a:r>
            <a:r>
              <a:rPr kumimoji="0" lang="en-US" altLang="zh-TW" sz="2800"/>
              <a:t>’s a exciting experience</a:t>
            </a:r>
            <a:r>
              <a:rPr kumimoji="0" lang="zh-TW" altLang="en-US" sz="2800"/>
              <a:t> </a:t>
            </a:r>
            <a:r>
              <a:rPr kumimoji="0" lang="en-US" altLang="zh-TW" sz="2800"/>
              <a:t>to attend the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endParaRPr kumimoji="0" lang="en-US" altLang="zh-TW" sz="2800"/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endParaRPr kumimoji="0" lang="en-US" altLang="zh-TW" sz="2800"/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   Beehive _ _ _ _ _ _ _ _</a:t>
            </a:r>
            <a:r>
              <a:rPr kumimoji="0" lang="zh-TW" altLang="en-US" sz="2800"/>
              <a:t> </a:t>
            </a:r>
            <a:r>
              <a:rPr kumimoji="0" lang="en-US" altLang="zh-TW" sz="2800"/>
              <a:t>_ Festival.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endParaRPr kumimoji="0" lang="en-US" altLang="zh-TW" sz="2800"/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 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   And </a:t>
            </a:r>
            <a:r>
              <a:rPr kumimoji="0" lang="en-US" altLang="zh-TW" sz="2800">
                <a:ea typeface="Gungsuh" panose="02030600000101010101" pitchFamily="18" charset="-127"/>
              </a:rPr>
              <a:t>t</a:t>
            </a:r>
            <a:r>
              <a:rPr kumimoji="0" lang="en-US" altLang="zh-TW" sz="2800"/>
              <a:t>he Pig‘s Head _ _ _ _</a:t>
            </a:r>
            <a:r>
              <a:rPr kumimoji="0" lang="zh-TW" altLang="en-US" sz="2800"/>
              <a:t> </a:t>
            </a:r>
            <a:r>
              <a:rPr kumimoji="0" lang="en-US" altLang="zh-TW" sz="2800"/>
              <a:t>tastes delicious!  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  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endParaRPr kumimoji="0" lang="en-US" altLang="zh-TW" sz="2800"/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    I hope you can visi</a:t>
            </a:r>
            <a:r>
              <a:rPr kumimoji="0" lang="en-US" altLang="zh-TW" sz="2800">
                <a:ea typeface="Gungsuh" panose="02030600000101010101" pitchFamily="18" charset="-127"/>
              </a:rPr>
              <a:t>t</a:t>
            </a:r>
            <a:r>
              <a:rPr kumimoji="0" lang="en-US" altLang="zh-TW" sz="2800"/>
              <a:t> Yanshuei!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                         </a:t>
            </a:r>
            <a:r>
              <a:rPr kumimoji="0" lang="zh-TW" altLang="en-US" sz="2800"/>
              <a:t>        </a:t>
            </a:r>
            <a:r>
              <a:rPr kumimoji="0" lang="en-US" altLang="zh-TW" sz="2800"/>
              <a:t>_______(name)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/>
              <a:t>            </a:t>
            </a:r>
          </a:p>
        </p:txBody>
      </p:sp>
      <p:sp>
        <p:nvSpPr>
          <p:cNvPr id="50179" name="文字方塊 3"/>
          <p:cNvSpPr txBox="1">
            <a:spLocks noChangeArrowheads="1"/>
          </p:cNvSpPr>
          <p:nvPr/>
        </p:nvSpPr>
        <p:spPr bwMode="auto">
          <a:xfrm>
            <a:off x="3290888" y="3173413"/>
            <a:ext cx="3805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6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   </a:t>
            </a: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9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  </a:t>
            </a: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18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 </a:t>
            </a: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5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  </a:t>
            </a: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23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15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18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 </a:t>
            </a: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11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19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   </a:t>
            </a:r>
          </a:p>
        </p:txBody>
      </p:sp>
      <p:sp>
        <p:nvSpPr>
          <p:cNvPr id="50180" name="文字方塊 8"/>
          <p:cNvSpPr txBox="1">
            <a:spLocks noChangeArrowheads="1"/>
          </p:cNvSpPr>
          <p:nvPr/>
        </p:nvSpPr>
        <p:spPr bwMode="auto">
          <a:xfrm>
            <a:off x="5299075" y="4292600"/>
            <a:ext cx="158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18 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 </a:t>
            </a: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9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   </a:t>
            </a: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3</a:t>
            </a:r>
            <a:r>
              <a:rPr kumimoji="0" lang="zh-TW" altLang="en-US" sz="2000" b="0">
                <a:solidFill>
                  <a:srgbClr val="C00000"/>
                </a:solidFill>
                <a:latin typeface="Cooper Black" panose="0208090404030B020404" pitchFamily="18" charset="0"/>
              </a:rPr>
              <a:t>   </a:t>
            </a:r>
            <a:r>
              <a:rPr kumimoji="0" lang="en-US" altLang="zh-TW" sz="2000" b="0">
                <a:solidFill>
                  <a:srgbClr val="C00000"/>
                </a:solidFill>
                <a:latin typeface="Cooper Black" panose="0208090404030B020404" pitchFamily="18" charset="0"/>
              </a:rPr>
              <a:t>5</a:t>
            </a:r>
            <a:endParaRPr kumimoji="0" lang="zh-TW" altLang="en-US" sz="2000" b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2" name="群組 13"/>
          <p:cNvGrpSpPr>
            <a:grpSpLocks/>
          </p:cNvGrpSpPr>
          <p:nvPr/>
        </p:nvGrpSpPr>
        <p:grpSpPr bwMode="auto">
          <a:xfrm>
            <a:off x="5375275" y="3860800"/>
            <a:ext cx="1465263" cy="523875"/>
            <a:chOff x="3851932" y="3789040"/>
            <a:chExt cx="1465136" cy="759676"/>
          </a:xfrm>
        </p:grpSpPr>
        <p:sp>
          <p:nvSpPr>
            <p:cNvPr id="50225" name="文字方塊 9"/>
            <p:cNvSpPr txBox="1">
              <a:spLocks noChangeArrowheads="1"/>
            </p:cNvSpPr>
            <p:nvPr/>
          </p:nvSpPr>
          <p:spPr bwMode="auto">
            <a:xfrm>
              <a:off x="3851932" y="3789040"/>
              <a:ext cx="357765" cy="75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r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50226" name="文字方塊 10"/>
            <p:cNvSpPr txBox="1">
              <a:spLocks noChangeArrowheads="1"/>
            </p:cNvSpPr>
            <p:nvPr/>
          </p:nvSpPr>
          <p:spPr bwMode="auto">
            <a:xfrm>
              <a:off x="4217706" y="3789040"/>
              <a:ext cx="285636" cy="75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i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50227" name="文字方塊 11"/>
            <p:cNvSpPr txBox="1">
              <a:spLocks noChangeArrowheads="1"/>
            </p:cNvSpPr>
            <p:nvPr/>
          </p:nvSpPr>
          <p:spPr bwMode="auto">
            <a:xfrm>
              <a:off x="4572013" y="3789040"/>
              <a:ext cx="368986" cy="75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c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50228" name="文字方塊 12"/>
            <p:cNvSpPr txBox="1">
              <a:spLocks noChangeArrowheads="1"/>
            </p:cNvSpPr>
            <p:nvPr/>
          </p:nvSpPr>
          <p:spPr bwMode="auto">
            <a:xfrm>
              <a:off x="4932054" y="3789040"/>
              <a:ext cx="385014" cy="75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e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群組 23"/>
          <p:cNvGrpSpPr>
            <a:grpSpLocks/>
          </p:cNvGrpSpPr>
          <p:nvPr/>
        </p:nvGrpSpPr>
        <p:grpSpPr bwMode="auto">
          <a:xfrm>
            <a:off x="3359150" y="2708275"/>
            <a:ext cx="3384550" cy="523875"/>
            <a:chOff x="1835696" y="2636912"/>
            <a:chExt cx="3383729" cy="523220"/>
          </a:xfrm>
        </p:grpSpPr>
        <p:sp>
          <p:nvSpPr>
            <p:cNvPr id="50216" name="文字方塊 14"/>
            <p:cNvSpPr txBox="1">
              <a:spLocks noChangeArrowheads="1"/>
            </p:cNvSpPr>
            <p:nvPr/>
          </p:nvSpPr>
          <p:spPr bwMode="auto">
            <a:xfrm>
              <a:off x="1835696" y="2636912"/>
              <a:ext cx="3674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f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50217" name="文字方塊 15"/>
            <p:cNvSpPr txBox="1">
              <a:spLocks noChangeArrowheads="1"/>
            </p:cNvSpPr>
            <p:nvPr/>
          </p:nvSpPr>
          <p:spPr bwMode="auto">
            <a:xfrm>
              <a:off x="2195736" y="2636912"/>
              <a:ext cx="2856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i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50218" name="文字方塊 16"/>
            <p:cNvSpPr txBox="1">
              <a:spLocks noChangeArrowheads="1"/>
            </p:cNvSpPr>
            <p:nvPr/>
          </p:nvSpPr>
          <p:spPr bwMode="auto">
            <a:xfrm>
              <a:off x="2555776" y="2636912"/>
              <a:ext cx="35779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r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50219" name="文字方塊 17"/>
            <p:cNvSpPr txBox="1">
              <a:spLocks noChangeArrowheads="1"/>
            </p:cNvSpPr>
            <p:nvPr/>
          </p:nvSpPr>
          <p:spPr bwMode="auto">
            <a:xfrm>
              <a:off x="2915816" y="2636912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e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50220" name="文字方塊 18"/>
            <p:cNvSpPr txBox="1">
              <a:spLocks noChangeArrowheads="1"/>
            </p:cNvSpPr>
            <p:nvPr/>
          </p:nvSpPr>
          <p:spPr bwMode="auto">
            <a:xfrm>
              <a:off x="3275856" y="2636912"/>
              <a:ext cx="4299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w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50221" name="文字方塊 19"/>
            <p:cNvSpPr txBox="1">
              <a:spLocks noChangeArrowheads="1"/>
            </p:cNvSpPr>
            <p:nvPr/>
          </p:nvSpPr>
          <p:spPr bwMode="auto">
            <a:xfrm>
              <a:off x="3707904" y="2636912"/>
              <a:ext cx="373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o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50222" name="文字方塊 20"/>
            <p:cNvSpPr txBox="1">
              <a:spLocks noChangeArrowheads="1"/>
            </p:cNvSpPr>
            <p:nvPr/>
          </p:nvSpPr>
          <p:spPr bwMode="auto">
            <a:xfrm>
              <a:off x="4067944" y="2636912"/>
              <a:ext cx="3577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r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50223" name="文字方塊 21"/>
            <p:cNvSpPr txBox="1">
              <a:spLocks noChangeArrowheads="1"/>
            </p:cNvSpPr>
            <p:nvPr/>
          </p:nvSpPr>
          <p:spPr bwMode="auto">
            <a:xfrm>
              <a:off x="4427984" y="2636912"/>
              <a:ext cx="3786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k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  <p:sp>
          <p:nvSpPr>
            <p:cNvPr id="50224" name="文字方塊 22"/>
            <p:cNvSpPr txBox="1">
              <a:spLocks noChangeArrowheads="1"/>
            </p:cNvSpPr>
            <p:nvPr/>
          </p:nvSpPr>
          <p:spPr bwMode="auto">
            <a:xfrm>
              <a:off x="4860032" y="2636912"/>
              <a:ext cx="3593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rgbClr val="00B050"/>
                  </a:solidFill>
                </a:rPr>
                <a:t>s</a:t>
              </a:r>
              <a:endParaRPr kumimoji="0" lang="zh-TW" altLang="en-US" sz="2800">
                <a:solidFill>
                  <a:srgbClr val="00B050"/>
                </a:solidFill>
              </a:endParaRPr>
            </a:p>
          </p:txBody>
        </p:sp>
      </p:grpSp>
      <p:grpSp>
        <p:nvGrpSpPr>
          <p:cNvPr id="50183" name="群組 8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22" name="平行四邊形 21"/>
            <p:cNvSpPr/>
            <p:nvPr/>
          </p:nvSpPr>
          <p:spPr>
            <a:xfrm flipV="1">
              <a:off x="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23" name="平行四邊形 22"/>
            <p:cNvSpPr/>
            <p:nvPr/>
          </p:nvSpPr>
          <p:spPr>
            <a:xfrm flipV="1">
              <a:off x="4284663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24" name="平行四邊形 23"/>
            <p:cNvSpPr/>
            <p:nvPr/>
          </p:nvSpPr>
          <p:spPr>
            <a:xfrm flipV="1">
              <a:off x="642620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25" name="平行四邊形 24"/>
            <p:cNvSpPr/>
            <p:nvPr/>
          </p:nvSpPr>
          <p:spPr>
            <a:xfrm flipV="1">
              <a:off x="21415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26" name="平行四邊形 25"/>
            <p:cNvSpPr/>
            <p:nvPr/>
          </p:nvSpPr>
          <p:spPr>
            <a:xfrm flipV="1">
              <a:off x="85677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27" name="平行四邊形 26"/>
            <p:cNvSpPr/>
            <p:nvPr/>
          </p:nvSpPr>
          <p:spPr>
            <a:xfrm flipV="1">
              <a:off x="11064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28" name="平行四邊形 27"/>
            <p:cNvSpPr/>
            <p:nvPr/>
          </p:nvSpPr>
          <p:spPr>
            <a:xfrm flipV="1">
              <a:off x="5391150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29" name="平行四邊形 28"/>
            <p:cNvSpPr/>
            <p:nvPr/>
          </p:nvSpPr>
          <p:spPr>
            <a:xfrm flipV="1">
              <a:off x="75326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30" name="平行四邊形 29"/>
            <p:cNvSpPr/>
            <p:nvPr/>
          </p:nvSpPr>
          <p:spPr>
            <a:xfrm flipV="1">
              <a:off x="3248025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31" name="平行四邊形 30"/>
            <p:cNvSpPr/>
            <p:nvPr/>
          </p:nvSpPr>
          <p:spPr>
            <a:xfrm flipV="1">
              <a:off x="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32" name="平行四邊形 31"/>
            <p:cNvSpPr/>
            <p:nvPr/>
          </p:nvSpPr>
          <p:spPr>
            <a:xfrm flipV="1">
              <a:off x="4284663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33" name="平行四邊形 32"/>
            <p:cNvSpPr/>
            <p:nvPr/>
          </p:nvSpPr>
          <p:spPr>
            <a:xfrm flipV="1">
              <a:off x="642620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34" name="平行四邊形 33"/>
            <p:cNvSpPr/>
            <p:nvPr/>
          </p:nvSpPr>
          <p:spPr>
            <a:xfrm flipV="1">
              <a:off x="21415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35" name="平行四邊形 34"/>
            <p:cNvSpPr/>
            <p:nvPr/>
          </p:nvSpPr>
          <p:spPr>
            <a:xfrm flipV="1">
              <a:off x="85677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36" name="平行四邊形 35"/>
            <p:cNvSpPr/>
            <p:nvPr/>
          </p:nvSpPr>
          <p:spPr>
            <a:xfrm flipV="1">
              <a:off x="11064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37" name="平行四邊形 36"/>
            <p:cNvSpPr/>
            <p:nvPr/>
          </p:nvSpPr>
          <p:spPr>
            <a:xfrm flipV="1">
              <a:off x="5391150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38" name="平行四邊形 37"/>
            <p:cNvSpPr/>
            <p:nvPr/>
          </p:nvSpPr>
          <p:spPr>
            <a:xfrm flipV="1">
              <a:off x="75326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39" name="平行四邊形 38"/>
            <p:cNvSpPr/>
            <p:nvPr/>
          </p:nvSpPr>
          <p:spPr>
            <a:xfrm flipV="1">
              <a:off x="3248025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40" name="平行四邊形 39"/>
            <p:cNvSpPr/>
            <p:nvPr/>
          </p:nvSpPr>
          <p:spPr>
            <a:xfrm rot="16200000" flipV="1">
              <a:off x="-161925" y="485775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41" name="平行四邊形 40"/>
            <p:cNvSpPr/>
            <p:nvPr/>
          </p:nvSpPr>
          <p:spPr>
            <a:xfrm rot="16200000" flipV="1">
              <a:off x="-161131" y="2345531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42" name="平行四邊形 41"/>
            <p:cNvSpPr/>
            <p:nvPr/>
          </p:nvSpPr>
          <p:spPr>
            <a:xfrm rot="16200000" flipV="1">
              <a:off x="-161924" y="42052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43" name="平行四邊形 42"/>
            <p:cNvSpPr/>
            <p:nvPr/>
          </p:nvSpPr>
          <p:spPr>
            <a:xfrm rot="16200000" flipV="1">
              <a:off x="-161924" y="60658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44" name="平行四邊形 43"/>
            <p:cNvSpPr/>
            <p:nvPr/>
          </p:nvSpPr>
          <p:spPr>
            <a:xfrm rot="16200000" flipV="1">
              <a:off x="-161924" y="14303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45" name="平行四邊形 44"/>
            <p:cNvSpPr/>
            <p:nvPr/>
          </p:nvSpPr>
          <p:spPr>
            <a:xfrm rot="16200000" flipV="1">
              <a:off x="-161924" y="32908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46" name="平行四邊形 45"/>
            <p:cNvSpPr/>
            <p:nvPr/>
          </p:nvSpPr>
          <p:spPr>
            <a:xfrm rot="16200000" flipV="1">
              <a:off x="-161924" y="51514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47" name="平行四邊形 46"/>
            <p:cNvSpPr/>
            <p:nvPr/>
          </p:nvSpPr>
          <p:spPr>
            <a:xfrm rot="16200000" flipV="1">
              <a:off x="8729662" y="5302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48" name="平行四邊形 47"/>
            <p:cNvSpPr/>
            <p:nvPr/>
          </p:nvSpPr>
          <p:spPr>
            <a:xfrm rot="16200000" flipV="1">
              <a:off x="8729662" y="239077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49" name="平行四邊形 48"/>
            <p:cNvSpPr/>
            <p:nvPr/>
          </p:nvSpPr>
          <p:spPr>
            <a:xfrm rot="16200000" flipV="1">
              <a:off x="8729662" y="42513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50" name="平行四邊形 49"/>
            <p:cNvSpPr/>
            <p:nvPr/>
          </p:nvSpPr>
          <p:spPr>
            <a:xfrm rot="16200000" flipV="1">
              <a:off x="8730456" y="61110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51" name="平行四邊形 50"/>
            <p:cNvSpPr/>
            <p:nvPr/>
          </p:nvSpPr>
          <p:spPr>
            <a:xfrm rot="16200000" flipV="1">
              <a:off x="8730456" y="14755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52" name="平行四邊形 51"/>
            <p:cNvSpPr/>
            <p:nvPr/>
          </p:nvSpPr>
          <p:spPr>
            <a:xfrm rot="16200000" flipV="1">
              <a:off x="8729663" y="333533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  <p:sp>
          <p:nvSpPr>
            <p:cNvPr id="53" name="平行四邊形 52"/>
            <p:cNvSpPr/>
            <p:nvPr/>
          </p:nvSpPr>
          <p:spPr>
            <a:xfrm rot="16200000" flipV="1">
              <a:off x="8729663" y="51958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en-US" smtClean="0">
                <a:solidFill>
                  <a:srgbClr val="FFFFFF"/>
                </a:solidFill>
                <a:latin typeface="Comic Sans MS" panose="030F0702030302020204" pitchFamily="66" charset="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3" descr="MC900446336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3213100"/>
            <a:ext cx="302577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圖片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1471613"/>
            <a:ext cx="685006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Vocabulary</a:t>
            </a:r>
            <a:endParaRPr lang="zh-TW" altLang="en-US" smtClean="0"/>
          </a:p>
        </p:txBody>
      </p:sp>
      <p:pic>
        <p:nvPicPr>
          <p:cNvPr id="11267" name="Picture 2" descr="D:\地方特色 鹽水區\圖片區\MC900343325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1989138"/>
            <a:ext cx="34559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6"/>
          <p:cNvGrpSpPr>
            <a:grpSpLocks/>
          </p:cNvGrpSpPr>
          <p:nvPr/>
        </p:nvGrpSpPr>
        <p:grpSpPr bwMode="auto">
          <a:xfrm>
            <a:off x="6672263" y="1330325"/>
            <a:ext cx="2808287" cy="730250"/>
            <a:chOff x="3707904" y="4859199"/>
            <a:chExt cx="4968552" cy="730041"/>
          </a:xfrm>
        </p:grpSpPr>
        <p:sp>
          <p:nvSpPr>
            <p:cNvPr id="11285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4800" b="0">
                <a:latin typeface="EngTRESS B" pitchFamily="2" charset="0"/>
              </a:endParaRPr>
            </a:p>
          </p:txBody>
        </p:sp>
        <p:sp>
          <p:nvSpPr>
            <p:cNvPr id="11286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1287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800" b="0">
                  <a:latin typeface="EngTRESS B" pitchFamily="2" charset="0"/>
                </a:rPr>
                <a:t>hall </a:t>
              </a:r>
              <a:endParaRPr kumimoji="0" lang="zh-TW" altLang="en-US" sz="4800" b="0">
                <a:latin typeface="EngTRESS B" pitchFamily="2" charset="0"/>
              </a:endParaRPr>
            </a:p>
          </p:txBody>
        </p:sp>
      </p:grpSp>
      <p:grpSp>
        <p:nvGrpSpPr>
          <p:cNvPr id="3" name="群組 17"/>
          <p:cNvGrpSpPr>
            <a:grpSpLocks/>
          </p:cNvGrpSpPr>
          <p:nvPr/>
        </p:nvGrpSpPr>
        <p:grpSpPr bwMode="auto">
          <a:xfrm>
            <a:off x="6672263" y="2266950"/>
            <a:ext cx="2808287" cy="730250"/>
            <a:chOff x="3707904" y="4859199"/>
            <a:chExt cx="4968552" cy="730041"/>
          </a:xfrm>
        </p:grpSpPr>
        <p:sp>
          <p:nvSpPr>
            <p:cNvPr id="11282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4800" b="0">
                <a:latin typeface="EngTRESS B" pitchFamily="2" charset="0"/>
              </a:endParaRPr>
            </a:p>
          </p:txBody>
        </p:sp>
        <p:sp>
          <p:nvSpPr>
            <p:cNvPr id="11283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1284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800" b="0">
                  <a:latin typeface="EngTRESS B" pitchFamily="2" charset="0"/>
                </a:rPr>
                <a:t>road</a:t>
              </a:r>
              <a:endParaRPr kumimoji="0" lang="zh-TW" altLang="en-US" sz="4800" b="0">
                <a:latin typeface="EngTRESS B" pitchFamily="2" charset="0"/>
              </a:endParaRPr>
            </a:p>
          </p:txBody>
        </p:sp>
      </p:grpSp>
      <p:grpSp>
        <p:nvGrpSpPr>
          <p:cNvPr id="4" name="群組 21"/>
          <p:cNvGrpSpPr>
            <a:grpSpLocks/>
          </p:cNvGrpSpPr>
          <p:nvPr/>
        </p:nvGrpSpPr>
        <p:grpSpPr bwMode="auto">
          <a:xfrm>
            <a:off x="6600825" y="3203575"/>
            <a:ext cx="2808288" cy="730250"/>
            <a:chOff x="3707904" y="4859199"/>
            <a:chExt cx="4968552" cy="730041"/>
          </a:xfrm>
        </p:grpSpPr>
        <p:sp>
          <p:nvSpPr>
            <p:cNvPr id="11279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4800" b="0">
                <a:latin typeface="EngTRESS B" pitchFamily="2" charset="0"/>
              </a:endParaRPr>
            </a:p>
          </p:txBody>
        </p:sp>
        <p:sp>
          <p:nvSpPr>
            <p:cNvPr id="11280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1281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800" b="0">
                  <a:latin typeface="EngTRESS B" pitchFamily="2" charset="0"/>
                </a:rPr>
                <a:t>firework</a:t>
              </a:r>
              <a:endParaRPr kumimoji="0" lang="zh-TW" altLang="en-US" sz="4800" b="0">
                <a:latin typeface="EngTRESS B" pitchFamily="2" charset="0"/>
              </a:endParaRPr>
            </a:p>
          </p:txBody>
        </p:sp>
      </p:grpSp>
      <p:grpSp>
        <p:nvGrpSpPr>
          <p:cNvPr id="5" name="群組 25"/>
          <p:cNvGrpSpPr>
            <a:grpSpLocks/>
          </p:cNvGrpSpPr>
          <p:nvPr/>
        </p:nvGrpSpPr>
        <p:grpSpPr bwMode="auto">
          <a:xfrm>
            <a:off x="6672263" y="4354513"/>
            <a:ext cx="2808287" cy="730250"/>
            <a:chOff x="3707904" y="4859199"/>
            <a:chExt cx="4968552" cy="730041"/>
          </a:xfrm>
        </p:grpSpPr>
        <p:sp>
          <p:nvSpPr>
            <p:cNvPr id="11276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4800" b="0">
                <a:latin typeface="EngTRESS B" pitchFamily="2" charset="0"/>
              </a:endParaRPr>
            </a:p>
          </p:txBody>
        </p:sp>
        <p:sp>
          <p:nvSpPr>
            <p:cNvPr id="11277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1278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800" b="0">
                  <a:latin typeface="EngTRESS B" pitchFamily="2" charset="0"/>
                </a:rPr>
                <a:t>street</a:t>
              </a:r>
              <a:endParaRPr kumimoji="0" lang="zh-TW" altLang="en-US" sz="4800" b="0">
                <a:latin typeface="EngTRESS B" pitchFamily="2" charset="0"/>
              </a:endParaRPr>
            </a:p>
          </p:txBody>
        </p:sp>
      </p:grpSp>
      <p:grpSp>
        <p:nvGrpSpPr>
          <p:cNvPr id="6" name="群組 29"/>
          <p:cNvGrpSpPr>
            <a:grpSpLocks/>
          </p:cNvGrpSpPr>
          <p:nvPr/>
        </p:nvGrpSpPr>
        <p:grpSpPr bwMode="auto">
          <a:xfrm>
            <a:off x="6672263" y="5362575"/>
            <a:ext cx="2808287" cy="730250"/>
            <a:chOff x="3707904" y="4859199"/>
            <a:chExt cx="4968552" cy="730041"/>
          </a:xfrm>
        </p:grpSpPr>
        <p:sp>
          <p:nvSpPr>
            <p:cNvPr id="11273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4800" b="0">
                <a:latin typeface="EngTRESS B" pitchFamily="2" charset="0"/>
              </a:endParaRPr>
            </a:p>
          </p:txBody>
        </p:sp>
        <p:sp>
          <p:nvSpPr>
            <p:cNvPr id="11274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1275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4800" b="0">
                  <a:latin typeface="EngTRESS B" pitchFamily="2" charset="0"/>
                </a:rPr>
                <a:t>rice</a:t>
              </a:r>
              <a:endParaRPr kumimoji="0" lang="zh-TW" altLang="en-US" sz="4800" b="0">
                <a:latin typeface="EngTRESS B" pitchFamily="2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pic>
        <p:nvPicPr>
          <p:cNvPr id="1331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5" y="1728788"/>
            <a:ext cx="18018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2999656" y="4293097"/>
            <a:ext cx="5328592" cy="1196897"/>
          </a:xfrm>
          <a:prstGeom prst="wedgeRoundRectCallout">
            <a:avLst>
              <a:gd name="adj1" fmla="val 67165"/>
              <a:gd name="adj2" fmla="val 13881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Hi, I am from </a:t>
            </a:r>
            <a:r>
              <a:rPr kumimoji="0" lang="en-US" altLang="zh-TW" sz="28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Yanshui</a:t>
            </a:r>
            <a:r>
              <a:rPr kumimoji="0"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.</a:t>
            </a:r>
            <a:endParaRPr kumimoji="0" lang="zh-TW" altLang="en-US" sz="28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3791744" y="2060849"/>
            <a:ext cx="5616624" cy="1625839"/>
          </a:xfrm>
          <a:prstGeom prst="wedgeRoundRectCallout">
            <a:avLst>
              <a:gd name="adj1" fmla="val -61404"/>
              <a:gd name="adj2" fmla="val -25237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kumimoji="0"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3322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7963" y="3933825"/>
            <a:ext cx="16017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338" y="1916113"/>
            <a:ext cx="9110662" cy="4716462"/>
          </a:xfrm>
        </p:spPr>
        <p:txBody>
          <a:bodyPr/>
          <a:lstStyle/>
          <a:p>
            <a:pPr algn="ctr">
              <a:defRPr/>
            </a:pPr>
            <a:r>
              <a:rPr lang="en-US" sz="7200" dirty="0">
                <a:ea typeface="Microsoft JhengHei" pitchFamily="34" charset="-120"/>
              </a:rPr>
              <a:t>Things to see!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en-US" altLang="zh-TW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307181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 Sided Hall </a:t>
            </a:r>
            <a:endParaRPr lang="zh-TW" altLang="en-US" smtClean="0"/>
          </a:p>
        </p:txBody>
      </p:sp>
      <p:pic>
        <p:nvPicPr>
          <p:cNvPr id="2050" name="Picture 2" descr="D:\101學甲國際英語村\觀光局資料\【宣】2011臺南市地圖\臺南市照片(原台南縣)\新營、鹽水\PICT4002台南-鹽水-八角樓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1916832"/>
            <a:ext cx="4379979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 descr="68-古厝八角樓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2024" y="1988841"/>
            <a:ext cx="3923928" cy="3126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9" name="Picture 4" descr="D:\地方特色 鹽水區\圖片區\MC900421178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0913" y="5084763"/>
            <a:ext cx="6778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Taiwan Poem Road</a:t>
            </a:r>
            <a:endParaRPr lang="zh-TW" altLang="en-US" smtClean="0"/>
          </a:p>
        </p:txBody>
      </p:sp>
      <p:pic>
        <p:nvPicPr>
          <p:cNvPr id="4" name="圖片 3" descr="台灣詩路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537" y="1484784"/>
            <a:ext cx="3356865" cy="3383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2" descr="D:\地方特色 鹽水區\圖片區\MC900445738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4537075"/>
            <a:ext cx="110648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 descr="P100067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28" y="1484784"/>
            <a:ext cx="4788024" cy="3591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圖片 5" descr="MC900446106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8600" y="5324475"/>
            <a:ext cx="13700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圖片 6" descr="MC900419310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5084763"/>
            <a:ext cx="10858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Beehive Fireworks</a:t>
            </a:r>
            <a:endParaRPr lang="zh-TW" altLang="en-US" smtClean="0"/>
          </a:p>
        </p:txBody>
      </p:sp>
      <p:pic>
        <p:nvPicPr>
          <p:cNvPr id="3" name="圖片 2" descr="125-90-鹽水鎮鹽水蜂炮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9" y="1772816"/>
            <a:ext cx="4627571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 descr="960304b-0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0096" y="1772816"/>
            <a:ext cx="3177514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1" name="圖片 4" descr="MC900438143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5643563"/>
            <a:ext cx="15827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圖片 6" descr="MC900438143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038" y="5643563"/>
            <a:ext cx="1584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圖片 7" descr="MC900438143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350" y="5643563"/>
            <a:ext cx="1584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圖片 8" descr="MC900438143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663" y="5643563"/>
            <a:ext cx="1584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圖片 9" descr="MC900438143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975" y="5643563"/>
            <a:ext cx="1584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Comic Sans MS"/>
        <a:ea typeface="微軟正黑體"/>
        <a:cs typeface=""/>
      </a:majorFont>
      <a:minorFont>
        <a:latin typeface="Comic Sans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28764</TotalTime>
  <Words>375</Words>
  <Application>Microsoft Office PowerPoint</Application>
  <PresentationFormat>寬螢幕</PresentationFormat>
  <Paragraphs>142</Paragraphs>
  <Slides>31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4" baseType="lpstr">
      <vt:lpstr>Arial</vt:lpstr>
      <vt:lpstr>微軟正黑體</vt:lpstr>
      <vt:lpstr>新細明體</vt:lpstr>
      <vt:lpstr>EngTRESS B</vt:lpstr>
      <vt:lpstr>Cooper Black</vt:lpstr>
      <vt:lpstr>The Interzone</vt:lpstr>
      <vt:lpstr>微軟正黑體</vt:lpstr>
      <vt:lpstr>Gungsuh</vt:lpstr>
      <vt:lpstr>Arial Unicode MS</vt:lpstr>
      <vt:lpstr>Cambria Math</vt:lpstr>
      <vt:lpstr>Comic Sans MS</vt:lpstr>
      <vt:lpstr>Calibri</vt:lpstr>
      <vt:lpstr>Office 佈景主題</vt:lpstr>
      <vt:lpstr>PowerPoint 簡報</vt:lpstr>
      <vt:lpstr>PowerPoint 簡報</vt:lpstr>
      <vt:lpstr>PowerPoint 簡報</vt:lpstr>
      <vt:lpstr>Vocabulary</vt:lpstr>
      <vt:lpstr>Conversation</vt:lpstr>
      <vt:lpstr>Things to see!</vt:lpstr>
      <vt:lpstr>8 Sided Hall </vt:lpstr>
      <vt:lpstr>Taiwan Poem Road</vt:lpstr>
      <vt:lpstr>Beehive Fireworks</vt:lpstr>
      <vt:lpstr>Qiaonan Old Street</vt:lpstr>
      <vt:lpstr>Conversation</vt:lpstr>
      <vt:lpstr>Tasty  Food</vt:lpstr>
      <vt:lpstr>PowerPoint 簡報</vt:lpstr>
      <vt:lpstr>PowerPoint 簡報</vt:lpstr>
      <vt:lpstr>PowerPoint 簡報</vt:lpstr>
      <vt:lpstr>Conversation</vt:lpstr>
      <vt:lpstr>Conversation</vt:lpstr>
      <vt:lpstr>Conversation</vt:lpstr>
      <vt:lpstr>Conversation</vt:lpstr>
      <vt:lpstr>Conversation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213</cp:revision>
  <cp:lastPrinted>2014-11-20T08:43:24Z</cp:lastPrinted>
  <dcterms:created xsi:type="dcterms:W3CDTF">2013-10-07T06:13:54Z</dcterms:created>
  <dcterms:modified xsi:type="dcterms:W3CDTF">2015-09-07T02:13:46Z</dcterms:modified>
</cp:coreProperties>
</file>