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57" r:id="rId4"/>
    <p:sldId id="264" r:id="rId5"/>
    <p:sldId id="309" r:id="rId6"/>
    <p:sldId id="294" r:id="rId7"/>
    <p:sldId id="260" r:id="rId8"/>
    <p:sldId id="261" r:id="rId9"/>
    <p:sldId id="263" r:id="rId10"/>
    <p:sldId id="258" r:id="rId11"/>
    <p:sldId id="285" r:id="rId12"/>
    <p:sldId id="286" r:id="rId13"/>
    <p:sldId id="287" r:id="rId14"/>
    <p:sldId id="271" r:id="rId15"/>
    <p:sldId id="288" r:id="rId16"/>
    <p:sldId id="279" r:id="rId17"/>
    <p:sldId id="280" r:id="rId18"/>
    <p:sldId id="281" r:id="rId19"/>
    <p:sldId id="289" r:id="rId20"/>
    <p:sldId id="298" r:id="rId21"/>
    <p:sldId id="290" r:id="rId22"/>
    <p:sldId id="291" r:id="rId23"/>
    <p:sldId id="292" r:id="rId24"/>
    <p:sldId id="299" r:id="rId25"/>
    <p:sldId id="267" r:id="rId26"/>
    <p:sldId id="307" r:id="rId27"/>
    <p:sldId id="297" r:id="rId28"/>
    <p:sldId id="296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269" r:id="rId37"/>
    <p:sldId id="275" r:id="rId38"/>
    <p:sldId id="276" r:id="rId39"/>
    <p:sldId id="278" r:id="rId40"/>
    <p:sldId id="277" r:id="rId41"/>
    <p:sldId id="265" r:id="rId42"/>
    <p:sldId id="266" r:id="rId43"/>
    <p:sldId id="273" r:id="rId44"/>
  </p:sldIdLst>
  <p:sldSz cx="9144000" cy="6858000" type="screen4x3"/>
  <p:notesSz cx="6858000" cy="9144000"/>
  <p:embeddedFontLst>
    <p:embeddedFont>
      <p:font typeface="Arial Unicode MS" panose="020B0604020202020204" pitchFamily="34" charset="-120"/>
      <p:regular r:id="rId46"/>
    </p:embeddedFont>
    <p:embeddedFont>
      <p:font typeface="Cambria Math" panose="02040503050406030204" pitchFamily="18" charset="0"/>
      <p:regular r:id="rId47"/>
    </p:embeddedFont>
    <p:embeddedFont>
      <p:font typeface="標楷體" panose="03000509000000000000" pitchFamily="65" charset="-120"/>
      <p:regular r:id="rId48"/>
    </p:embeddedFont>
    <p:embeddedFont>
      <p:font typeface="Comic Sans MS" panose="030F0702030302020204" pitchFamily="66" charset="0"/>
      <p:regular r:id="rId49"/>
      <p:bold r:id="rId50"/>
    </p:embeddedFont>
    <p:embeddedFont>
      <p:font typeface="Arial Rounded MT Bold" panose="020F0704030504030204" pitchFamily="34" charset="0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微軟正黑體" panose="020B0604030504040204" pitchFamily="34" charset="-120"/>
      <p:regular r:id="rId56"/>
      <p:bold r:id="rId57"/>
    </p:embeddedFont>
    <p:embeddedFont>
      <p:font typeface="Tahoma" panose="020B0604030504040204" pitchFamily="34" charset="0"/>
      <p:regular r:id="rId58"/>
      <p:bold r:id="rId59"/>
    </p:embeddedFont>
    <p:embeddedFont>
      <p:font typeface="The Interzone" panose="02020500000000000000" pitchFamily="2" charset="-120"/>
      <p:regular r:id="rId60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29" autoAdjust="0"/>
  </p:normalViewPr>
  <p:slideViewPr>
    <p:cSldViewPr>
      <p:cViewPr varScale="1">
        <p:scale>
          <a:sx n="123" d="100"/>
          <a:sy n="123" d="100"/>
        </p:scale>
        <p:origin x="1254" y="90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DE8A2C7-62C0-4ED9-9E35-09C0052751BF}" type="datetimeFigureOut">
              <a:rPr lang="zh-TW" altLang="en-US"/>
              <a:pPr>
                <a:defRPr/>
              </a:pPr>
              <a:t>2015/9/1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4D3EF4-AC38-4893-8296-9DCC34D1C9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707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zh-tw/images/?CTT=97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puir.npust.edu.tw/bdweb/index.jsp?orgId=BD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tb.gov.tw/core/eng/ptml.php?HtmlSrc=environment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>
                <a:hlinkClick r:id="rId3"/>
              </a:rPr>
              <a:t>http://office.microsoft.com/zh-tw/images/</a:t>
            </a:r>
            <a:endParaRPr lang="zh-TW" altLang="en-US" smtClean="0"/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D9A94AD-049E-44E6-8A72-144C31128A04}" type="slidenum">
              <a:rPr lang="zh-TW" altLang="en-US" smtClean="0"/>
              <a:pPr>
                <a:spcBef>
                  <a:spcPct val="0"/>
                </a:spcBef>
              </a:pPr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30558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白河水庫</a:t>
            </a: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E7A5AC8-9A51-421C-9CDB-B7EF03B498B0}" type="slidenum">
              <a:rPr lang="zh-TW" altLang="en-US" smtClean="0"/>
              <a:pPr>
                <a:spcBef>
                  <a:spcPct val="0"/>
                </a:spcBef>
              </a:pPr>
              <a:t>12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69208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白河蓮花公園</a:t>
            </a:r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9C675B0-B54E-4DF7-B30F-CA24E2870261}" type="slidenum">
              <a:rPr lang="zh-TW" altLang="en-US" smtClean="0"/>
              <a:pPr>
                <a:spcBef>
                  <a:spcPct val="0"/>
                </a:spcBef>
              </a:pPr>
              <a:t>13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75817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C275830-3A3F-4CCF-A837-E9F1CE6D473B}" type="slidenum">
              <a:rPr lang="zh-TW" altLang="en-US" smtClean="0"/>
              <a:pPr>
                <a:spcBef>
                  <a:spcPct val="0"/>
                </a:spcBef>
              </a:pPr>
              <a:t>14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15268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蓮花介紹 </a:t>
            </a:r>
            <a:r>
              <a:rPr lang="en-US" altLang="zh-TW" smtClean="0"/>
              <a:t>:</a:t>
            </a:r>
            <a:r>
              <a:rPr lang="zh-TW" altLang="en-US" smtClean="0"/>
              <a:t> 蓮花 蓮葉</a:t>
            </a:r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20167B5-213A-4699-B9BA-E8315537C631}" type="slidenum">
              <a:rPr lang="zh-TW" altLang="en-US" smtClean="0"/>
              <a:pPr>
                <a:spcBef>
                  <a:spcPct val="0"/>
                </a:spcBef>
              </a:pPr>
              <a:t>16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66742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蓮花介紹 </a:t>
            </a:r>
            <a:r>
              <a:rPr lang="en-US" altLang="zh-TW" smtClean="0"/>
              <a:t>:</a:t>
            </a:r>
            <a:r>
              <a:rPr lang="zh-TW" altLang="en-US" smtClean="0"/>
              <a:t> 蓮藕 蓮子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0B2A96E-7F0B-4937-9CC6-11A24D3A170B}" type="slidenum">
              <a:rPr lang="zh-TW" altLang="en-US" smtClean="0"/>
              <a:pPr>
                <a:spcBef>
                  <a:spcPct val="0"/>
                </a:spcBef>
              </a:pPr>
              <a:t>17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41466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蓮花介紹 </a:t>
            </a:r>
            <a:r>
              <a:rPr lang="en-US" altLang="zh-TW" smtClean="0"/>
              <a:t>:</a:t>
            </a:r>
            <a:r>
              <a:rPr lang="zh-TW" altLang="en-US" smtClean="0"/>
              <a:t> 蓮藕 蓮子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>
                <a:hlinkClick r:id="rId3"/>
              </a:rPr>
              <a:t>http://npuir.npust.edu.tw/bdweb/index.jsp?orgId=BD</a:t>
            </a:r>
            <a:endParaRPr lang="zh-TW" altLang="en-US" smtClean="0"/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4E495C9-3069-44E0-89A0-9363501C9063}" type="slidenum">
              <a:rPr lang="zh-TW" altLang="en-US" smtClean="0"/>
              <a:pPr>
                <a:spcBef>
                  <a:spcPct val="0"/>
                </a:spcBef>
              </a:pPr>
              <a:t>18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72061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E1BBCD4-260A-418B-ADAC-532313B0BB06}" type="slidenum">
              <a:rPr lang="zh-TW" altLang="en-US" smtClean="0"/>
              <a:pPr>
                <a:spcBef>
                  <a:spcPct val="0"/>
                </a:spcBef>
              </a:pPr>
              <a:t>20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7521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竹門綠色隧道</a:t>
            </a: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A8959E0-99C5-4395-967F-E0554E7D8ADB}" type="slidenum">
              <a:rPr lang="zh-TW" altLang="en-US" smtClean="0"/>
              <a:pPr>
                <a:spcBef>
                  <a:spcPct val="0"/>
                </a:spcBef>
              </a:pPr>
              <a:t>22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57073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關子嶺風景區 </a:t>
            </a:r>
            <a:r>
              <a:rPr lang="en-US" altLang="zh-TW" smtClean="0"/>
              <a:t>:</a:t>
            </a:r>
            <a:r>
              <a:rPr lang="zh-TW" altLang="en-US" smtClean="0"/>
              <a:t>紅葉公園 水火同源 關子嶺溫泉</a:t>
            </a: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940ACF1-FF43-4496-B9F5-1CC617689CBE}" type="slidenum">
              <a:rPr lang="zh-TW" altLang="en-US" smtClean="0"/>
              <a:pPr>
                <a:spcBef>
                  <a:spcPct val="0"/>
                </a:spcBef>
              </a:pPr>
              <a:t>23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76979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570FB1B-7A95-45AE-86CA-21C2AA7B6C44}" type="slidenum">
              <a:rPr lang="zh-TW" altLang="en-US" smtClean="0"/>
              <a:pPr>
                <a:spcBef>
                  <a:spcPct val="0"/>
                </a:spcBef>
              </a:pPr>
              <a:t>26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0357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>
                <a:hlinkClick r:id="rId3"/>
              </a:rPr>
              <a:t>http://www.tntb.gov.tw/core/eng/ptml.php?HtmlSrc=environment.html</a:t>
            </a:r>
            <a:endParaRPr lang="zh-TW" altLang="en-US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5826F4A-7499-43E2-BC7F-ED46FED81F8A}" type="slidenum">
              <a:rPr lang="zh-TW" altLang="en-US" smtClean="0"/>
              <a:pPr>
                <a:spcBef>
                  <a:spcPct val="0"/>
                </a:spcBef>
              </a:pPr>
              <a:t>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90834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4ED6658-0DB7-4156-A612-F60729343066}" type="slidenum">
              <a:rPr lang="zh-TW" altLang="en-US" smtClean="0"/>
              <a:pPr>
                <a:spcBef>
                  <a:spcPct val="0"/>
                </a:spcBef>
              </a:pPr>
              <a:t>27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07626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47D9BE6-7E6D-4819-AE02-6C3CCDDB6C5E}" type="slidenum">
              <a:rPr lang="zh-TW" altLang="en-US" smtClean="0"/>
              <a:pPr>
                <a:spcBef>
                  <a:spcPct val="0"/>
                </a:spcBef>
              </a:pPr>
              <a:t>28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05199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4CFAC1B-D826-4C12-A7F1-889BAC707BA3}" type="slidenum">
              <a:rPr lang="zh-TW" altLang="en-US" smtClean="0"/>
              <a:pPr>
                <a:spcBef>
                  <a:spcPct val="0"/>
                </a:spcBef>
              </a:pPr>
              <a:t>29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421076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D5EF451-A505-4AE6-B75E-AED1DDD387A6}" type="slidenum">
              <a:rPr lang="zh-TW" altLang="en-US" smtClean="0"/>
              <a:pPr>
                <a:spcBef>
                  <a:spcPct val="0"/>
                </a:spcBef>
              </a:pPr>
              <a:t>31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04167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8174F9F-7811-4FD0-BDF3-38A883EC8B39}" type="slidenum">
              <a:rPr lang="zh-TW" altLang="en-US" smtClean="0"/>
              <a:pPr>
                <a:spcBef>
                  <a:spcPct val="0"/>
                </a:spcBef>
              </a:pPr>
              <a:t>34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0550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00F0A35-2BCE-416B-9457-45EA6559E2CE}" type="slidenum">
              <a:rPr lang="zh-TW" altLang="en-US" smtClean="0"/>
              <a:pPr>
                <a:spcBef>
                  <a:spcPct val="0"/>
                </a:spcBef>
              </a:pPr>
              <a:t>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7591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EC5BB63-2B34-400D-929A-960BEA91CD10}" type="slidenum">
              <a:rPr lang="zh-TW" altLang="en-US" smtClean="0"/>
              <a:pPr>
                <a:spcBef>
                  <a:spcPct val="0"/>
                </a:spcBef>
              </a:pPr>
              <a:t>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6688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竹門綠色隧道</a:t>
            </a:r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0F5DAD7-DCED-40B9-AB5A-86CF7EFE7FCE}" type="slidenum">
              <a:rPr lang="zh-TW" altLang="en-US" smtClean="0"/>
              <a:pPr>
                <a:spcBef>
                  <a:spcPct val="0"/>
                </a:spcBef>
              </a:pPr>
              <a:t>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5057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白河水庫</a:t>
            </a:r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A184B45-4A31-4A63-AD52-7D5E46767C21}" type="slidenum">
              <a:rPr lang="zh-TW" altLang="en-US" smtClean="0"/>
              <a:pPr>
                <a:spcBef>
                  <a:spcPct val="0"/>
                </a:spcBef>
              </a:pPr>
              <a:t>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0707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關子嶺風景區 </a:t>
            </a:r>
            <a:r>
              <a:rPr lang="en-US" altLang="zh-TW" smtClean="0"/>
              <a:t>:</a:t>
            </a:r>
            <a:r>
              <a:rPr lang="zh-TW" altLang="en-US" smtClean="0"/>
              <a:t>紅葉公園 水火同源 關子嶺溫泉</a:t>
            </a: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F00C6E1-E8DF-45D4-8434-53032BAD70BC}" type="slidenum">
              <a:rPr lang="zh-TW" altLang="en-US" smtClean="0"/>
              <a:pPr>
                <a:spcBef>
                  <a:spcPct val="0"/>
                </a:spcBef>
              </a:pPr>
              <a:t>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91118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白河蓮花公園</a:t>
            </a: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3A053AE-F081-4334-82FE-108E02E0E76F}" type="slidenum">
              <a:rPr lang="zh-TW" altLang="en-US" smtClean="0"/>
              <a:pPr>
                <a:spcBef>
                  <a:spcPct val="0"/>
                </a:spcBef>
              </a:pPr>
              <a:t>10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77325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竹門綠色隧道</a:t>
            </a: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F33F633-1A1E-4331-95CB-E3D1E904960B}" type="slidenum">
              <a:rPr lang="zh-TW" altLang="en-US" smtClean="0"/>
              <a:pPr>
                <a:spcBef>
                  <a:spcPct val="0"/>
                </a:spcBef>
              </a:pPr>
              <a:t>11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1542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wmf"/><Relationship Id="rId5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延遲 3"/>
          <p:cNvSpPr/>
          <p:nvPr userDrawn="1"/>
        </p:nvSpPr>
        <p:spPr>
          <a:xfrm rot="16200000">
            <a:off x="4081462" y="1795463"/>
            <a:ext cx="981075" cy="9144000"/>
          </a:xfrm>
          <a:prstGeom prst="flowChartDelay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5" name="圖片 10" descr="MC900426807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35438"/>
            <a:ext cx="2555875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雲朵形 5"/>
          <p:cNvSpPr/>
          <p:nvPr userDrawn="1"/>
        </p:nvSpPr>
        <p:spPr>
          <a:xfrm>
            <a:off x="1908175" y="549275"/>
            <a:ext cx="2303463" cy="107950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雲朵形 6"/>
          <p:cNvSpPr/>
          <p:nvPr userDrawn="1"/>
        </p:nvSpPr>
        <p:spPr>
          <a:xfrm>
            <a:off x="4572000" y="260350"/>
            <a:ext cx="1655763" cy="865188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雲朵形 7"/>
          <p:cNvSpPr/>
          <p:nvPr userDrawn="1"/>
        </p:nvSpPr>
        <p:spPr>
          <a:xfrm>
            <a:off x="6516688" y="549275"/>
            <a:ext cx="2303462" cy="107950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9" name="圖片 14" descr="MC900420826.WMF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34ADE0"/>
              </a:clrFrom>
              <a:clrTo>
                <a:srgbClr val="34A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65350" y="5876925"/>
            <a:ext cx="866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15" descr="MC900420854.WMF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73ACDC"/>
              </a:clrFrom>
              <a:clrTo>
                <a:srgbClr val="73A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1460">
            <a:off x="4500563" y="5872163"/>
            <a:ext cx="1693862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6" descr="MC900420854.WMF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73ACDC"/>
              </a:clrFrom>
              <a:clrTo>
                <a:srgbClr val="73A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57575">
            <a:off x="3535363" y="6097588"/>
            <a:ext cx="113188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7" descr="MC900420854.WMF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73ACDC"/>
              </a:clrFrom>
              <a:clrTo>
                <a:srgbClr val="73A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27964">
            <a:off x="6441281" y="6045994"/>
            <a:ext cx="130492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8" descr="MC900420826.WMF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34ADE0"/>
              </a:clrFrom>
              <a:clrTo>
                <a:srgbClr val="34A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367158">
            <a:off x="8335169" y="6047581"/>
            <a:ext cx="76517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9" descr="MC900446274.WMF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79375"/>
            <a:ext cx="1676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20" descr="MC900390626.WMF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698"/>
          <a:stretch>
            <a:fillRect/>
          </a:stretch>
        </p:blipFill>
        <p:spPr bwMode="auto">
          <a:xfrm>
            <a:off x="3217863" y="3573463"/>
            <a:ext cx="59261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94E2FE-7B24-42FA-B93B-6471AC04BABF}" type="datetimeFigureOut">
              <a:rPr lang="zh-TW" altLang="en-US"/>
              <a:pPr>
                <a:defRPr/>
              </a:pPr>
              <a:t>2015/9/1</a:t>
            </a:fld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0917D6-B2A9-4281-93CA-BFDA33360B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09036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BCCB-40E7-4614-B558-F88827664C73}" type="datetimeFigureOut">
              <a:rPr lang="zh-TW" altLang="en-US"/>
              <a:pPr>
                <a:defRPr/>
              </a:pPr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5B22-3320-4812-847D-429687B844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98706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3430-3406-4904-9827-A5076FE0C3E1}" type="datetimeFigureOut">
              <a:rPr lang="zh-TW" altLang="en-US"/>
              <a:pPr>
                <a:defRPr/>
              </a:pPr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E59D-7BDD-4EA8-8B9B-F14DB69481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76441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4F22-FCA7-43A7-B051-B65B5072C8DB}" type="datetimeFigureOut">
              <a:rPr lang="zh-TW" altLang="en-US"/>
              <a:pPr>
                <a:defRPr/>
              </a:pPr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7D87-8723-4D0B-A89A-5B08D662A6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58104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F9995-FF23-4906-9291-1E02913ACE89}" type="datetimeFigureOut">
              <a:rPr lang="zh-TW" altLang="en-US"/>
              <a:pPr>
                <a:defRPr/>
              </a:pPr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572D0-1B49-4BAA-87BF-793A99E23E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85302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E55B-82A8-40A8-B810-587E932D669B}" type="datetimeFigureOut">
              <a:rPr lang="zh-TW" altLang="en-US"/>
              <a:pPr>
                <a:defRPr/>
              </a:pPr>
              <a:t>2015/9/1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A5417-789C-45DB-B79E-09981240FA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27260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C37CD-7910-4535-B7B1-A160815457F7}" type="datetimeFigureOut">
              <a:rPr lang="zh-TW" altLang="en-US"/>
              <a:pPr>
                <a:defRPr/>
              </a:pPr>
              <a:t>2015/9/1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1029F-96BB-48B6-84DD-15248F4A52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907736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7604" y="274638"/>
            <a:ext cx="7128792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0618-99E4-45F2-94E5-45EC4F4F750B}" type="datetimeFigureOut">
              <a:rPr lang="zh-TW" altLang="en-US"/>
              <a:pPr>
                <a:defRPr/>
              </a:pPr>
              <a:t>2015/9/1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89AE-26A1-4089-8B3B-B60E9DF477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52695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13836-61B1-4AB2-9527-520E3BA30790}" type="datetimeFigureOut">
              <a:rPr lang="zh-TW" altLang="en-US"/>
              <a:pPr>
                <a:defRPr/>
              </a:pPr>
              <a:t>2015/9/1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C47A3-07A2-4798-9216-CE87C80C17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40843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60F62-F143-49AF-A18B-78123B8B2A49}" type="datetimeFigureOut">
              <a:rPr lang="zh-TW" altLang="en-US"/>
              <a:pPr>
                <a:defRPr/>
              </a:pPr>
              <a:t>2015/9/1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504E-32B7-4197-BF2D-5AAB80012F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29909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205F-7FF1-46ED-9BEA-B0D054903C52}" type="datetimeFigureOut">
              <a:rPr lang="zh-TW" altLang="en-US"/>
              <a:pPr>
                <a:defRPr/>
              </a:pPr>
              <a:t>2015/9/1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1556-9BE8-4892-9B35-B5CC4B54DB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7077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40" descr="MC900437447.WMF"/>
          <p:cNvPicPr>
            <a:picLocks noChangeAspect="1"/>
          </p:cNvPicPr>
          <p:nvPr userDrawn="1"/>
        </p:nvPicPr>
        <p:blipFill>
          <a:blip r:embed="rId13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0" y="188913"/>
            <a:ext cx="6345238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7129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4359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 smtClean="0">
                <a:solidFill>
                  <a:srgbClr val="898989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7734B991-D33F-4C76-ADDE-74DC059DBE74}" type="datetimeFigureOut">
              <a:rPr lang="zh-TW" altLang="en-US"/>
              <a:pPr>
                <a:defRPr/>
              </a:pPr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smtClean="0">
                <a:solidFill>
                  <a:srgbClr val="898989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86DB534C-CB69-49D4-9012-CCD9A0857F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圖片 23" descr="MC900446274.WMF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79375"/>
            <a:ext cx="1676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流程圖: 延遲 25"/>
          <p:cNvSpPr/>
          <p:nvPr userDrawn="1"/>
        </p:nvSpPr>
        <p:spPr>
          <a:xfrm rot="16200000">
            <a:off x="4225925" y="1939925"/>
            <a:ext cx="692150" cy="9144000"/>
          </a:xfrm>
          <a:prstGeom prst="flowChartDelay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anose="020B0604030504040204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anose="020B0604030504040204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anose="020B0604030504040204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anose="020B0604030504040204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tif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wmf"/><Relationship Id="rId5" Type="http://schemas.openxmlformats.org/officeDocument/2006/relationships/image" Target="../media/image33.wmf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3.pn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tif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wmf"/><Relationship Id="rId5" Type="http://schemas.openxmlformats.org/officeDocument/2006/relationships/image" Target="../media/image33.wmf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google.com.tw/url?sa=i&amp;source=images&amp;cd=&amp;cad=rja&amp;uact=8&amp;docid=Qs-UnbdRgWDhYM&amp;tbnid=5jcZKBInM0_fdM:&amp;ved=0CAgQjRw&amp;url=http%3A%2F%2Fwww.myexperttravel.com%2Fusmap.html&amp;ei=kZYSVKrZOdXf8AXjtILADA&amp;psig=AFQjCNHRo-LanXdK6KZ2g0xQb3N3dRZaTA&amp;ust=1410590738027086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com.tw/url?sa=i&amp;source=images&amp;cd=&amp;cad=rja&amp;uact=8&amp;docid=TUU4-yZvWDQK5M&amp;tbnid=7uJgYFAL0u4NZM:&amp;ved=0CAgQjRw&amp;url=http%3A%2F%2Fcommons.wikimedia.org%2Fwiki%2FFile%3AEverglades_Alligator-babies.jpg&amp;ei=q5cSVK_iPM6D8gWm_4DgAw&amp;psig=AFQjCNHEH-4U0wAkuw2lTVkghJTWgfHHew&amp;ust=1410591020133132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om.tw/url?sa=i&amp;source=images&amp;cd=&amp;cad=rja&amp;uact=8&amp;docid=Gw4cLXqASWU1xM&amp;tbnid=UlvySfB9VREEfM&amp;ved=0CAgQjRw&amp;url=http%3A%2F%2Fwww.carnival.com%2FActivities%2FExcursion%2F102010&amp;ei=7pcSVJrALYSm8AXo1YDwBA&amp;psig=AFQjCNFNPFmRSMal14buL1csGWUN0vjo9A&amp;ust=1410591086849790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.tw/url?sa=i&amp;source=images&amp;cd=&amp;cad=rja&amp;uact=8&amp;docid=FEL2JZjS7emWXM&amp;tbnid=wXZ3NHo4lyJaWM:&amp;ved=0CAgQjRw&amp;url=http%3A%2F%2Ftraveleatdrinkstuff.wordpress.com%2F2009%2F05%2F20%2Ffrenchys-salt-water-cafe-does-it-live-up-to-the-hype%2F&amp;ei=JJkSVPriFIPc8AXwxYKoAw&amp;psig=AFQjCNHSKWPc9d7w2aBZfuTF2dITu_0_Eg&amp;ust=1410591396434237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3.pn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圖片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1412875"/>
            <a:ext cx="89058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 descr="圖片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513" y="2492375"/>
            <a:ext cx="55149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z="7200" smtClean="0"/>
              <a:t>Lotus Park</a:t>
            </a:r>
            <a:endParaRPr lang="zh-TW" altLang="en-US" sz="7200" smtClean="0"/>
          </a:p>
        </p:txBody>
      </p:sp>
      <p:pic>
        <p:nvPicPr>
          <p:cNvPr id="2050" name="Picture 2" descr="D:\101學甲國際英語村\觀光局資料\【宣】2011臺南市地圖\臺南市照片(原台南縣)\新營、鹽水\PICT4002台南-鹽水-八角樓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2011907"/>
            <a:ext cx="4379979" cy="3094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 descr="68-古厝八角樓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2060848"/>
            <a:ext cx="4206871" cy="3096343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圖片 12" descr="MC900416620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175" y="5300663"/>
            <a:ext cx="13716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圖片 14" descr="MC900416620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3238" y="5157788"/>
            <a:ext cx="155098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圖片 15" descr="MC90043688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516563"/>
            <a:ext cx="133985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圖片 16" descr="MC90043688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788" y="5516563"/>
            <a:ext cx="1341437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圖片 17" descr="MC900436885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台灣詩路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628800"/>
            <a:ext cx="5184576" cy="38884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531" name="圖片 10" descr="MC900420676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163" y="5691188"/>
            <a:ext cx="133032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圖片 11" descr="MC900420676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325" y="5691188"/>
            <a:ext cx="1331913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12" descr="MC900420676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075" y="5691188"/>
            <a:ext cx="1331913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圖片 15" descr="MC900446106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5013325"/>
            <a:ext cx="16494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圖片 17" descr="MC900446106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013325"/>
            <a:ext cx="16494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itle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25-90-鹽水鎮鹽水蜂炮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046288"/>
            <a:ext cx="4319588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 descr="960304b-09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060848"/>
            <a:ext cx="4009925" cy="26833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580" name="圖片 10" descr="MC900419312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4891088"/>
            <a:ext cx="205105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圖片 11" descr="MC900417286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5072063"/>
            <a:ext cx="187166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圖片 13" descr="MC900420826.WMF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34ADE0"/>
              </a:clrFrom>
              <a:clrTo>
                <a:srgbClr val="34A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39015">
            <a:off x="2149475" y="6003925"/>
            <a:ext cx="866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圖片 17" descr="MC900420826.WMF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34ADE0"/>
              </a:clrFrom>
              <a:clrTo>
                <a:srgbClr val="34A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792119">
            <a:off x="5918200" y="5973763"/>
            <a:ext cx="7651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圖片 18" descr="MC900445712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949950"/>
            <a:ext cx="10699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圖片 19" descr="MC900445712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6308725"/>
            <a:ext cx="56038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itle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1學甲國際英語村\觀光局資料\【宣】2011臺南市地圖\臺南市照片(原台南縣)\新營、鹽水\PICT4002台南-鹽水-八角樓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2011907"/>
            <a:ext cx="4379979" cy="3094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 descr="68-古厝八角樓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2060848"/>
            <a:ext cx="4206871" cy="3096343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圖片 12" descr="MC900416620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175" y="5300663"/>
            <a:ext cx="13716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圖片 14" descr="MC900416620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3238" y="5157788"/>
            <a:ext cx="155098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圖片 15" descr="MC90043688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516563"/>
            <a:ext cx="133985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圖片 16" descr="MC90043688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788" y="5516563"/>
            <a:ext cx="1341437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圖片 17" descr="MC900436885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itle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z="7200" smtClean="0"/>
              <a:t>Conversation</a:t>
            </a:r>
            <a:endParaRPr lang="zh-TW" altLang="en-US" sz="7200" smtClean="0"/>
          </a:p>
        </p:txBody>
      </p:sp>
      <p:pic>
        <p:nvPicPr>
          <p:cNvPr id="28675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18478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圓角矩形圖說文字 9"/>
          <p:cNvSpPr/>
          <p:nvPr/>
        </p:nvSpPr>
        <p:spPr>
          <a:xfrm>
            <a:off x="2411759" y="4293096"/>
            <a:ext cx="4596729" cy="1699394"/>
          </a:xfrm>
          <a:prstGeom prst="wedgeRoundRectCallout">
            <a:avLst>
              <a:gd name="adj1" fmla="val 58553"/>
              <a:gd name="adj2" fmla="val -20346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latin typeface="+mj-lt"/>
              </a:rPr>
              <a:t>You can see _______.</a:t>
            </a:r>
          </a:p>
        </p:txBody>
      </p:sp>
      <p:sp>
        <p:nvSpPr>
          <p:cNvPr id="9" name="圓角矩形圖說文字 9"/>
          <p:cNvSpPr/>
          <p:nvPr/>
        </p:nvSpPr>
        <p:spPr>
          <a:xfrm>
            <a:off x="2135511" y="2204864"/>
            <a:ext cx="4872978" cy="1338659"/>
          </a:xfrm>
          <a:prstGeom prst="wedgeRoundRectCallout">
            <a:avLst>
              <a:gd name="adj1" fmla="val -60922"/>
              <a:gd name="adj2" fmla="val -7601"/>
              <a:gd name="adj3" fmla="val 16667"/>
            </a:avLst>
          </a:prstGeom>
          <a:ln w="15875"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latin typeface="+mj-lt"/>
              </a:rPr>
              <a:t>What can I do in </a:t>
            </a:r>
            <a:r>
              <a:rPr kumimoji="0" lang="en-US" altLang="zh-TW" sz="2800" b="1" dirty="0" err="1">
                <a:latin typeface="+mj-lt"/>
              </a:rPr>
              <a:t>Baihe</a:t>
            </a:r>
            <a:r>
              <a:rPr kumimoji="0" lang="en-US" altLang="zh-TW" sz="2800" b="1" dirty="0">
                <a:latin typeface="+mj-lt"/>
              </a:rPr>
              <a:t>?</a:t>
            </a:r>
          </a:p>
        </p:txBody>
      </p:sp>
      <p:pic>
        <p:nvPicPr>
          <p:cNvPr id="28682" name="圖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2975" y="3573463"/>
            <a:ext cx="16859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/>
              <a:t>Lotus Parts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60032" y="1844824"/>
            <a:ext cx="3632596" cy="725488"/>
            <a:chOff x="1251" y="741"/>
            <a:chExt cx="2991" cy="457"/>
          </a:xfrm>
          <a:solidFill>
            <a:srgbClr val="00B050"/>
          </a:solidFill>
        </p:grpSpPr>
        <p:sp>
          <p:nvSpPr>
            <p:cNvPr id="20" name="Freeform 4"/>
            <p:cNvSpPr>
              <a:spLocks/>
            </p:cNvSpPr>
            <p:nvPr/>
          </p:nvSpPr>
          <p:spPr bwMode="gray">
            <a:xfrm>
              <a:off x="1251" y="741"/>
              <a:ext cx="2991" cy="4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91" y="0"/>
                </a:cxn>
                <a:cxn ang="0">
                  <a:pos x="2991" y="265"/>
                </a:cxn>
                <a:cxn ang="0">
                  <a:pos x="2562" y="457"/>
                </a:cxn>
                <a:cxn ang="0">
                  <a:pos x="2" y="457"/>
                </a:cxn>
                <a:cxn ang="0">
                  <a:pos x="0" y="0"/>
                </a:cxn>
              </a:cxnLst>
              <a:rect l="0" t="0" r="r" b="b"/>
              <a:pathLst>
                <a:path w="2991" h="457">
                  <a:moveTo>
                    <a:pt x="0" y="0"/>
                  </a:moveTo>
                  <a:lnTo>
                    <a:pt x="2991" y="0"/>
                  </a:lnTo>
                  <a:lnTo>
                    <a:pt x="2991" y="265"/>
                  </a:lnTo>
                  <a:lnTo>
                    <a:pt x="2562" y="457"/>
                  </a:lnTo>
                  <a:lnTo>
                    <a:pt x="2" y="4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+mn-lt"/>
                <a:ea typeface="+mn-ea"/>
              </a:endParaRP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420" y="836"/>
              <a:ext cx="227" cy="227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+mn-lt"/>
                <a:ea typeface="+mn-ea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60032" y="2849712"/>
            <a:ext cx="3632596" cy="725488"/>
            <a:chOff x="1251" y="741"/>
            <a:chExt cx="2991" cy="457"/>
          </a:xfrm>
          <a:solidFill>
            <a:srgbClr val="00B050"/>
          </a:solidFill>
        </p:grpSpPr>
        <p:sp>
          <p:nvSpPr>
            <p:cNvPr id="18" name="Freeform 7"/>
            <p:cNvSpPr>
              <a:spLocks/>
            </p:cNvSpPr>
            <p:nvPr/>
          </p:nvSpPr>
          <p:spPr bwMode="gray">
            <a:xfrm>
              <a:off x="1251" y="741"/>
              <a:ext cx="2991" cy="4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91" y="0"/>
                </a:cxn>
                <a:cxn ang="0">
                  <a:pos x="2991" y="265"/>
                </a:cxn>
                <a:cxn ang="0">
                  <a:pos x="2562" y="457"/>
                </a:cxn>
                <a:cxn ang="0">
                  <a:pos x="2" y="457"/>
                </a:cxn>
                <a:cxn ang="0">
                  <a:pos x="0" y="0"/>
                </a:cxn>
              </a:cxnLst>
              <a:rect l="0" t="0" r="r" b="b"/>
              <a:pathLst>
                <a:path w="2991" h="457">
                  <a:moveTo>
                    <a:pt x="0" y="0"/>
                  </a:moveTo>
                  <a:lnTo>
                    <a:pt x="2991" y="0"/>
                  </a:lnTo>
                  <a:lnTo>
                    <a:pt x="2991" y="265"/>
                  </a:lnTo>
                  <a:lnTo>
                    <a:pt x="2562" y="457"/>
                  </a:lnTo>
                  <a:lnTo>
                    <a:pt x="2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+mn-lt"/>
                <a:ea typeface="+mn-ea"/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420" y="836"/>
              <a:ext cx="227" cy="227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+mn-lt"/>
                <a:ea typeface="+mn-ea"/>
              </a:endParaRPr>
            </a:p>
          </p:txBody>
        </p:sp>
      </p:grp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435600" y="1908175"/>
            <a:ext cx="2484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0">
                <a:solidFill>
                  <a:schemeClr val="bg1"/>
                </a:solidFill>
              </a:rPr>
              <a:t>lotus flower</a:t>
            </a:r>
            <a:endParaRPr kumimoji="0" lang="zh-TW" altLang="en-US" b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435600" y="2924175"/>
            <a:ext cx="2000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0"/>
              <a:t>lotus leaf</a:t>
            </a:r>
            <a:endParaRPr kumimoji="0" lang="zh-TW" altLang="en-US" b="0"/>
          </a:p>
        </p:txBody>
      </p:sp>
      <p:sp>
        <p:nvSpPr>
          <p:cNvPr id="31750" name="標題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7129462" cy="1143000"/>
          </a:xfrm>
        </p:spPr>
        <p:txBody>
          <a:bodyPr/>
          <a:lstStyle/>
          <a:p>
            <a:pPr eaLnBrk="1" hangingPunct="1"/>
            <a:r>
              <a:rPr lang="en-US" altLang="zh-TW" sz="7200" smtClean="0"/>
              <a:t>Lotus</a:t>
            </a:r>
            <a:endParaRPr lang="zh-TW" altLang="en-US" sz="7200" smtClean="0"/>
          </a:p>
        </p:txBody>
      </p:sp>
      <p:pic>
        <p:nvPicPr>
          <p:cNvPr id="31751" name="圖片 7" descr="白河蓮花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00"/>
          <a:stretch>
            <a:fillRect/>
          </a:stretch>
        </p:blipFill>
        <p:spPr bwMode="auto">
          <a:xfrm>
            <a:off x="1116013" y="1557338"/>
            <a:ext cx="35274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圖片 27" descr="MC900420826.WM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34ADE0"/>
              </a:clrFrom>
              <a:clrTo>
                <a:srgbClr val="34A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46213" y="5948363"/>
            <a:ext cx="866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圖片 28" descr="MC900420854.WM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73ACDC"/>
              </a:clrFrom>
              <a:clrTo>
                <a:srgbClr val="73A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08540">
            <a:off x="3779838" y="5943600"/>
            <a:ext cx="169386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圖片 29" descr="MC900420854.WM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73ACDC"/>
              </a:clrFrom>
              <a:clrTo>
                <a:srgbClr val="73A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57575">
            <a:off x="2815432" y="6169819"/>
            <a:ext cx="11303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圖片 30" descr="MC900420854.WM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73ACDC"/>
              </a:clrFrom>
              <a:clrTo>
                <a:srgbClr val="73A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27964">
            <a:off x="5721350" y="6118226"/>
            <a:ext cx="13049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圖片 31" descr="MC900420826.WM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34ADE0"/>
              </a:clrFrom>
              <a:clrTo>
                <a:srgbClr val="34A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232842">
            <a:off x="7616031" y="6119020"/>
            <a:ext cx="76517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圖片 32" descr="MC900420854.WM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73ACDC"/>
              </a:clrFrom>
              <a:clrTo>
                <a:srgbClr val="73A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57575">
            <a:off x="177006" y="6328570"/>
            <a:ext cx="8032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619250" y="260350"/>
            <a:ext cx="7129463" cy="1143000"/>
          </a:xfrm>
        </p:spPr>
        <p:txBody>
          <a:bodyPr/>
          <a:lstStyle/>
          <a:p>
            <a:pPr eaLnBrk="1" hangingPunct="1"/>
            <a:r>
              <a:rPr lang="en-US" altLang="zh-TW" sz="7200" smtClean="0"/>
              <a:t>Lotus</a:t>
            </a:r>
            <a:endParaRPr lang="zh-TW" altLang="en-US" sz="7200" smtClean="0"/>
          </a:p>
        </p:txBody>
      </p:sp>
      <p:pic>
        <p:nvPicPr>
          <p:cNvPr id="8" name="圖片 7" descr="白河蓮花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839913"/>
            <a:ext cx="4032250" cy="374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860032" y="3856187"/>
            <a:ext cx="3632596" cy="725488"/>
            <a:chOff x="1251" y="741"/>
            <a:chExt cx="2991" cy="457"/>
          </a:xfrm>
          <a:solidFill>
            <a:srgbClr val="00B050"/>
          </a:solidFill>
        </p:grpSpPr>
        <p:sp>
          <p:nvSpPr>
            <p:cNvPr id="16" name="Freeform 10"/>
            <p:cNvSpPr>
              <a:spLocks/>
            </p:cNvSpPr>
            <p:nvPr/>
          </p:nvSpPr>
          <p:spPr bwMode="gray">
            <a:xfrm>
              <a:off x="1251" y="741"/>
              <a:ext cx="2991" cy="4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91" y="0"/>
                </a:cxn>
                <a:cxn ang="0">
                  <a:pos x="2991" y="265"/>
                </a:cxn>
                <a:cxn ang="0">
                  <a:pos x="2562" y="457"/>
                </a:cxn>
                <a:cxn ang="0">
                  <a:pos x="2" y="457"/>
                </a:cxn>
                <a:cxn ang="0">
                  <a:pos x="0" y="0"/>
                </a:cxn>
              </a:cxnLst>
              <a:rect l="0" t="0" r="r" b="b"/>
              <a:pathLst>
                <a:path w="2991" h="457">
                  <a:moveTo>
                    <a:pt x="0" y="0"/>
                  </a:moveTo>
                  <a:lnTo>
                    <a:pt x="2991" y="0"/>
                  </a:lnTo>
                  <a:lnTo>
                    <a:pt x="2991" y="265"/>
                  </a:lnTo>
                  <a:lnTo>
                    <a:pt x="2562" y="457"/>
                  </a:lnTo>
                  <a:lnTo>
                    <a:pt x="2" y="4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+mn-lt"/>
                <a:ea typeface="+mn-ea"/>
              </a:endParaRPr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1420" y="836"/>
              <a:ext cx="227" cy="227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+mn-lt"/>
                <a:ea typeface="+mn-ea"/>
              </a:endParaRPr>
            </a:p>
          </p:txBody>
        </p:sp>
      </p:grpSp>
      <p:sp>
        <p:nvSpPr>
          <p:cNvPr id="33797" name="矩形 21"/>
          <p:cNvSpPr>
            <a:spLocks noChangeArrowheads="1"/>
          </p:cNvSpPr>
          <p:nvPr/>
        </p:nvSpPr>
        <p:spPr bwMode="auto">
          <a:xfrm>
            <a:off x="5435600" y="1908175"/>
            <a:ext cx="2484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0">
                <a:solidFill>
                  <a:schemeClr val="bg1"/>
                </a:solidFill>
              </a:rPr>
              <a:t>lotus flower</a:t>
            </a:r>
            <a:endParaRPr kumimoji="0" lang="zh-TW" altLang="en-US" b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435600" y="3933825"/>
            <a:ext cx="2068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0">
                <a:solidFill>
                  <a:schemeClr val="bg1"/>
                </a:solidFill>
              </a:rPr>
              <a:t>lotus root</a:t>
            </a:r>
            <a:endParaRPr kumimoji="0" lang="zh-TW" altLang="en-US" b="0">
              <a:solidFill>
                <a:schemeClr val="bg1"/>
              </a:solidFill>
            </a:endParaRPr>
          </a:p>
        </p:txBody>
      </p:sp>
      <p:pic>
        <p:nvPicPr>
          <p:cNvPr id="33799" name="圖片 27" descr="MC900420826.WM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34ADE0"/>
              </a:clrFrom>
              <a:clrTo>
                <a:srgbClr val="34A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46213" y="5948363"/>
            <a:ext cx="866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圖片 28" descr="MC900420854.WM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73ACDC"/>
              </a:clrFrom>
              <a:clrTo>
                <a:srgbClr val="73A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08540">
            <a:off x="3779838" y="5943600"/>
            <a:ext cx="169386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圖片 29" descr="MC900420854.WM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73ACDC"/>
              </a:clrFrom>
              <a:clrTo>
                <a:srgbClr val="73A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57575">
            <a:off x="2815432" y="6169819"/>
            <a:ext cx="11303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圖片 30" descr="MC900420854.WM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73ACDC"/>
              </a:clrFrom>
              <a:clrTo>
                <a:srgbClr val="73A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27964">
            <a:off x="5721350" y="6118226"/>
            <a:ext cx="13049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圖片 31" descr="MC900420826.WM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34ADE0"/>
              </a:clrFrom>
              <a:clrTo>
                <a:srgbClr val="34A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232842">
            <a:off x="7616031" y="6119020"/>
            <a:ext cx="76517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圖片 32" descr="MC900420854.WM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73ACDC"/>
              </a:clrFrom>
              <a:clrTo>
                <a:srgbClr val="73A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57575">
            <a:off x="177006" y="6328570"/>
            <a:ext cx="8032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矩形 25"/>
          <p:cNvSpPr>
            <a:spLocks noChangeArrowheads="1"/>
          </p:cNvSpPr>
          <p:nvPr/>
        </p:nvSpPr>
        <p:spPr bwMode="auto">
          <a:xfrm>
            <a:off x="468313" y="5732463"/>
            <a:ext cx="6318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800" b="0"/>
              <a:t>http://npuir.npust.edu.tw/bdweb/index.jsp?orgId=BD</a:t>
            </a:r>
            <a:endParaRPr kumimoji="0" lang="zh-TW" altLang="en-US" sz="800" b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1619250" y="274638"/>
            <a:ext cx="7129463" cy="1143000"/>
          </a:xfrm>
        </p:spPr>
        <p:txBody>
          <a:bodyPr/>
          <a:lstStyle/>
          <a:p>
            <a:pPr eaLnBrk="1" hangingPunct="1"/>
            <a:r>
              <a:rPr lang="en-US" altLang="zh-TW" sz="7200" smtClean="0"/>
              <a:t>Lotus</a:t>
            </a:r>
            <a:endParaRPr lang="zh-TW" altLang="en-US" sz="7200" smtClean="0"/>
          </a:p>
        </p:txBody>
      </p:sp>
      <p:pic>
        <p:nvPicPr>
          <p:cNvPr id="8" name="圖片 7" descr="白河蓮花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916831"/>
            <a:ext cx="4176464" cy="3685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860032" y="4862662"/>
            <a:ext cx="3632596" cy="725488"/>
            <a:chOff x="1251" y="741"/>
            <a:chExt cx="2991" cy="457"/>
          </a:xfrm>
          <a:solidFill>
            <a:srgbClr val="00B050"/>
          </a:solidFill>
        </p:grpSpPr>
        <p:sp>
          <p:nvSpPr>
            <p:cNvPr id="14" name="Freeform 13"/>
            <p:cNvSpPr>
              <a:spLocks/>
            </p:cNvSpPr>
            <p:nvPr/>
          </p:nvSpPr>
          <p:spPr bwMode="gray">
            <a:xfrm>
              <a:off x="1251" y="741"/>
              <a:ext cx="2991" cy="4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91" y="0"/>
                </a:cxn>
                <a:cxn ang="0">
                  <a:pos x="2991" y="265"/>
                </a:cxn>
                <a:cxn ang="0">
                  <a:pos x="2562" y="457"/>
                </a:cxn>
                <a:cxn ang="0">
                  <a:pos x="2" y="457"/>
                </a:cxn>
                <a:cxn ang="0">
                  <a:pos x="0" y="0"/>
                </a:cxn>
              </a:cxnLst>
              <a:rect l="0" t="0" r="r" b="b"/>
              <a:pathLst>
                <a:path w="2991" h="457">
                  <a:moveTo>
                    <a:pt x="0" y="0"/>
                  </a:moveTo>
                  <a:lnTo>
                    <a:pt x="2991" y="0"/>
                  </a:lnTo>
                  <a:lnTo>
                    <a:pt x="2991" y="265"/>
                  </a:lnTo>
                  <a:lnTo>
                    <a:pt x="2562" y="457"/>
                  </a:lnTo>
                  <a:lnTo>
                    <a:pt x="2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+mn-lt"/>
                <a:ea typeface="+mn-ea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420" y="836"/>
              <a:ext cx="227" cy="227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+mn-lt"/>
                <a:ea typeface="+mn-ea"/>
              </a:endParaRPr>
            </a:p>
          </p:txBody>
        </p:sp>
      </p:grpSp>
      <p:sp>
        <p:nvSpPr>
          <p:cNvPr id="35845" name="矩形 21"/>
          <p:cNvSpPr>
            <a:spLocks noChangeArrowheads="1"/>
          </p:cNvSpPr>
          <p:nvPr/>
        </p:nvSpPr>
        <p:spPr bwMode="auto">
          <a:xfrm>
            <a:off x="5435600" y="1908175"/>
            <a:ext cx="2484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0">
                <a:solidFill>
                  <a:schemeClr val="bg1"/>
                </a:solidFill>
              </a:rPr>
              <a:t>lotus flower</a:t>
            </a:r>
            <a:endParaRPr kumimoji="0" lang="zh-TW" altLang="en-US" b="0">
              <a:solidFill>
                <a:schemeClr val="bg1"/>
              </a:solidFill>
            </a:endParaRPr>
          </a:p>
        </p:txBody>
      </p:sp>
      <p:sp>
        <p:nvSpPr>
          <p:cNvPr id="35846" name="矩形 23"/>
          <p:cNvSpPr>
            <a:spLocks noChangeArrowheads="1"/>
          </p:cNvSpPr>
          <p:nvPr/>
        </p:nvSpPr>
        <p:spPr bwMode="auto">
          <a:xfrm>
            <a:off x="5435600" y="3933825"/>
            <a:ext cx="2068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0">
                <a:solidFill>
                  <a:schemeClr val="bg1"/>
                </a:solidFill>
              </a:rPr>
              <a:t>lotus root</a:t>
            </a:r>
            <a:endParaRPr kumimoji="0" lang="zh-TW" altLang="en-US" b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435600" y="4932363"/>
            <a:ext cx="213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0"/>
              <a:t>lotus seed</a:t>
            </a:r>
            <a:endParaRPr kumimoji="0" lang="zh-TW" altLang="en-US" b="0"/>
          </a:p>
        </p:txBody>
      </p:sp>
      <p:pic>
        <p:nvPicPr>
          <p:cNvPr id="35848" name="圖片 27" descr="MC900420826.WM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34ADE0"/>
              </a:clrFrom>
              <a:clrTo>
                <a:srgbClr val="34A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46213" y="5948363"/>
            <a:ext cx="866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圖片 28" descr="MC900420854.WM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73ACDC"/>
              </a:clrFrom>
              <a:clrTo>
                <a:srgbClr val="73A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08540">
            <a:off x="3779838" y="5943600"/>
            <a:ext cx="169386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圖片 29" descr="MC900420854.WM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73ACDC"/>
              </a:clrFrom>
              <a:clrTo>
                <a:srgbClr val="73A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57575">
            <a:off x="2815432" y="6169819"/>
            <a:ext cx="11303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圖片 30" descr="MC900420854.WM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73ACDC"/>
              </a:clrFrom>
              <a:clrTo>
                <a:srgbClr val="73A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27964">
            <a:off x="5721350" y="6118226"/>
            <a:ext cx="13049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圖片 31" descr="MC900420826.WM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34ADE0"/>
              </a:clrFrom>
              <a:clrTo>
                <a:srgbClr val="34A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232842">
            <a:off x="7616031" y="6119020"/>
            <a:ext cx="76517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圖片 32" descr="MC900420854.WM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73ACDC"/>
              </a:clrFrom>
              <a:clrTo>
                <a:srgbClr val="73A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57575">
            <a:off x="177006" y="6328570"/>
            <a:ext cx="8032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矩形 33"/>
          <p:cNvSpPr>
            <a:spLocks noChangeArrowheads="1"/>
          </p:cNvSpPr>
          <p:nvPr/>
        </p:nvSpPr>
        <p:spPr bwMode="auto">
          <a:xfrm>
            <a:off x="468313" y="5732463"/>
            <a:ext cx="6318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800" b="0"/>
              <a:t>http://npuir.npust.edu.tw/bdweb/index.jsp?orgId=BD</a:t>
            </a:r>
            <a:endParaRPr kumimoji="0" lang="zh-TW" altLang="en-US" sz="800" b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圖片 7" descr="白河蓮花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00"/>
          <a:stretch>
            <a:fillRect/>
          </a:stretch>
        </p:blipFill>
        <p:spPr bwMode="auto">
          <a:xfrm>
            <a:off x="2987675" y="0"/>
            <a:ext cx="352901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7" descr="白河蓮花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3429000"/>
            <a:ext cx="3803850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圖片 7" descr="白河蓮花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675" y="3438525"/>
            <a:ext cx="3600450" cy="334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109663" y="1647825"/>
            <a:ext cx="4895850" cy="541338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 b="1" smtClean="0">
                <a:solidFill>
                  <a:srgbClr val="000000"/>
                </a:solidFill>
                <a:latin typeface="Comic Sans MS" panose="030F0702030302020204" pitchFamily="66" charset="0"/>
                <a:ea typeface="The Interzone" pitchFamily="2" charset="-120"/>
              </a:rPr>
              <a:t>Location</a:t>
            </a:r>
            <a:endParaRPr kumimoji="0" lang="zh-TW" altLang="zh-TW" sz="2800" b="1" smtClean="0">
              <a:solidFill>
                <a:srgbClr val="000000"/>
              </a:solidFill>
              <a:latin typeface="Comic Sans MS" panose="030F0702030302020204" pitchFamily="66" charset="0"/>
              <a:ea typeface="The Interzone" pitchFamily="2" charset="-12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1958975" y="2411413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Introduction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271713" y="3243263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FF7C8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Vocabulary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135188" y="4191000"/>
            <a:ext cx="4895850" cy="541338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Conversation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1957388" y="5170488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 b="1" smtClean="0">
                <a:solidFill>
                  <a:srgbClr val="000000"/>
                </a:solidFill>
                <a:latin typeface="Comic Sans MS" panose="030F0702030302020204" pitchFamily="66" charset="0"/>
                <a:ea typeface="The Interzone" pitchFamily="2" charset="-120"/>
              </a:rPr>
              <a:t>Worksheet</a:t>
            </a:r>
            <a:endParaRPr kumimoji="0" lang="zh-TW" altLang="zh-TW" sz="2800" b="1" smtClean="0">
              <a:solidFill>
                <a:srgbClr val="000000"/>
              </a:solidFill>
              <a:latin typeface="Comic Sans MS" panose="030F0702030302020204" pitchFamily="66" charset="0"/>
              <a:ea typeface="The Interzone" pitchFamily="2" charset="-120"/>
            </a:endParaRPr>
          </a:p>
        </p:txBody>
      </p:sp>
      <p:grpSp>
        <p:nvGrpSpPr>
          <p:cNvPr id="2" name="群組 8"/>
          <p:cNvGrpSpPr>
            <a:grpSpLocks/>
          </p:cNvGrpSpPr>
          <p:nvPr/>
        </p:nvGrpSpPr>
        <p:grpSpPr bwMode="auto">
          <a:xfrm rot="280254">
            <a:off x="-877888" y="1755775"/>
            <a:ext cx="2827338" cy="4219575"/>
            <a:chOff x="-646982" y="1264069"/>
            <a:chExt cx="3209631" cy="4875618"/>
          </a:xfrm>
        </p:grpSpPr>
        <p:grpSp>
          <p:nvGrpSpPr>
            <p:cNvPr id="6155" name="Group 2"/>
            <p:cNvGrpSpPr>
              <a:grpSpLocks/>
            </p:cNvGrpSpPr>
            <p:nvPr/>
          </p:nvGrpSpPr>
          <p:grpSpPr bwMode="auto">
            <a:xfrm>
              <a:off x="-646982" y="1264069"/>
              <a:ext cx="3209631" cy="4875618"/>
              <a:chOff x="616" y="831"/>
              <a:chExt cx="1637" cy="2716"/>
            </a:xfrm>
          </p:grpSpPr>
          <p:sp>
            <p:nvSpPr>
              <p:cNvPr id="12" name="Arc 3"/>
              <p:cNvSpPr>
                <a:spLocks/>
              </p:cNvSpPr>
              <p:nvPr/>
            </p:nvSpPr>
            <p:spPr bwMode="gray">
              <a:xfrm>
                <a:off x="612" y="901"/>
                <a:ext cx="1491" cy="2636"/>
              </a:xfrm>
              <a:custGeom>
                <a:avLst/>
                <a:gdLst>
                  <a:gd name="G0" fmla="+- 0 0 0"/>
                  <a:gd name="G1" fmla="+- 20699 0 0"/>
                  <a:gd name="G2" fmla="+- 21600 0 0"/>
                  <a:gd name="T0" fmla="*/ 6174 w 21600"/>
                  <a:gd name="T1" fmla="*/ 0 h 40165"/>
                  <a:gd name="T2" fmla="*/ 9361 w 21600"/>
                  <a:gd name="T3" fmla="*/ 40165 h 40165"/>
                  <a:gd name="T4" fmla="*/ 0 w 21600"/>
                  <a:gd name="T5" fmla="*/ 20699 h 40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0165" fill="none" extrusionOk="0">
                    <a:moveTo>
                      <a:pt x="6173" y="0"/>
                    </a:moveTo>
                    <a:cubicBezTo>
                      <a:pt x="15326" y="2730"/>
                      <a:pt x="21600" y="11147"/>
                      <a:pt x="21600" y="20699"/>
                    </a:cubicBezTo>
                    <a:cubicBezTo>
                      <a:pt x="21600" y="29000"/>
                      <a:pt x="16842" y="36567"/>
                      <a:pt x="9361" y="40165"/>
                    </a:cubicBezTo>
                  </a:path>
                  <a:path w="21600" h="40165" stroke="0" extrusionOk="0">
                    <a:moveTo>
                      <a:pt x="6173" y="0"/>
                    </a:moveTo>
                    <a:cubicBezTo>
                      <a:pt x="15326" y="2730"/>
                      <a:pt x="21600" y="11147"/>
                      <a:pt x="21600" y="20699"/>
                    </a:cubicBezTo>
                    <a:cubicBezTo>
                      <a:pt x="21600" y="29000"/>
                      <a:pt x="16842" y="36567"/>
                      <a:pt x="9361" y="40165"/>
                    </a:cubicBezTo>
                    <a:lnTo>
                      <a:pt x="0" y="20699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/>
              <a:extLst/>
            </p:spPr>
            <p:txBody>
              <a:bodyPr lIns="45720" tIns="44450" rIns="45720" bIns="44450" anchor="ctr" anchorCtr="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800" dirty="0">
                  <a:latin typeface="+mn-lt"/>
                  <a:ea typeface="+mn-ea"/>
                </a:endParaRPr>
              </a:p>
            </p:txBody>
          </p:sp>
          <p:sp>
            <p:nvSpPr>
              <p:cNvPr id="13" name="Oval 4"/>
              <p:cNvSpPr>
                <a:spLocks noChangeAspect="1" noChangeArrowheads="1"/>
              </p:cNvSpPr>
              <p:nvPr/>
            </p:nvSpPr>
            <p:spPr bwMode="gray">
              <a:xfrm>
                <a:off x="1161" y="831"/>
                <a:ext cx="280" cy="280"/>
              </a:xfrm>
              <a:prstGeom prst="ellipse">
                <a:avLst/>
              </a:prstGeom>
              <a:solidFill>
                <a:srgbClr val="00B0F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/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itchFamily="66" charset="0"/>
                    <a:ea typeface="微軟正黑體" pitchFamily="34" charset="-120"/>
                  </a:rPr>
                  <a:t>1</a:t>
                </a:r>
              </a:p>
            </p:txBody>
          </p:sp>
          <p:sp>
            <p:nvSpPr>
              <p:cNvPr id="14" name="Oval 5"/>
              <p:cNvSpPr>
                <a:spLocks noChangeAspect="1" noChangeArrowheads="1"/>
              </p:cNvSpPr>
              <p:nvPr/>
            </p:nvSpPr>
            <p:spPr bwMode="gray">
              <a:xfrm>
                <a:off x="1751" y="2868"/>
                <a:ext cx="279" cy="280"/>
              </a:xfrm>
              <a:prstGeom prst="ellipse">
                <a:avLst/>
              </a:prstGeom>
              <a:solidFill>
                <a:srgbClr val="00B05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/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itchFamily="66" charset="0"/>
                    <a:ea typeface="微軟正黑體" pitchFamily="34" charset="-120"/>
                  </a:rPr>
                  <a:t>5</a:t>
                </a:r>
              </a:p>
            </p:txBody>
          </p:sp>
          <p:sp>
            <p:nvSpPr>
              <p:cNvPr id="15" name="Oval 6"/>
              <p:cNvSpPr>
                <a:spLocks noChangeAspect="1" noChangeArrowheads="1"/>
              </p:cNvSpPr>
              <p:nvPr/>
            </p:nvSpPr>
            <p:spPr bwMode="gray">
              <a:xfrm>
                <a:off x="1968" y="2350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/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itchFamily="66" charset="0"/>
                    <a:ea typeface="微軟正黑體" pitchFamily="34" charset="-120"/>
                  </a:rPr>
                  <a:t>4</a:t>
                </a:r>
              </a:p>
            </p:txBody>
          </p:sp>
          <p:sp>
            <p:nvSpPr>
              <p:cNvPr id="16" name="Oval 7"/>
              <p:cNvSpPr>
                <a:spLocks noChangeAspect="1" noChangeArrowheads="1"/>
              </p:cNvSpPr>
              <p:nvPr/>
            </p:nvSpPr>
            <p:spPr bwMode="gray">
              <a:xfrm>
                <a:off x="1919" y="1667"/>
                <a:ext cx="279" cy="280"/>
              </a:xfrm>
              <a:prstGeom prst="ellipse">
                <a:avLst/>
              </a:prstGeom>
              <a:solidFill>
                <a:srgbClr val="FF7C8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/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itchFamily="66" charset="0"/>
                    <a:ea typeface="微軟正黑體" pitchFamily="34" charset="-120"/>
                  </a:rPr>
                  <a:t>3</a:t>
                </a:r>
              </a:p>
            </p:txBody>
          </p:sp>
          <p:sp>
            <p:nvSpPr>
              <p:cNvPr id="17" name="Oval 8"/>
              <p:cNvSpPr>
                <a:spLocks noChangeAspect="1" noChangeArrowheads="1"/>
              </p:cNvSpPr>
              <p:nvPr/>
            </p:nvSpPr>
            <p:spPr bwMode="gray">
              <a:xfrm>
                <a:off x="1641" y="1188"/>
                <a:ext cx="279" cy="280"/>
              </a:xfrm>
              <a:prstGeom prst="ellipse">
                <a:avLst/>
              </a:prstGeom>
              <a:solidFill>
                <a:srgbClr val="7030A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/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itchFamily="66" charset="0"/>
                    <a:ea typeface="微軟正黑體" pitchFamily="34" charset="-120"/>
                  </a:rPr>
                  <a:t>2</a:t>
                </a:r>
              </a:p>
            </p:txBody>
          </p:sp>
        </p:grpSp>
        <p:sp>
          <p:nvSpPr>
            <p:cNvPr id="11" name="Oval 5"/>
            <p:cNvSpPr>
              <a:spLocks noChangeAspect="1" noChangeArrowheads="1"/>
            </p:cNvSpPr>
            <p:nvPr/>
          </p:nvSpPr>
          <p:spPr bwMode="gray">
            <a:xfrm>
              <a:off x="693936" y="5614089"/>
              <a:ext cx="547854" cy="502603"/>
            </a:xfrm>
            <a:prstGeom prst="ellipse">
              <a:avLst/>
            </a:prstGeom>
            <a:solidFill>
              <a:srgbClr val="C00000"/>
            </a:solidFill>
            <a:ln w="254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2800" b="1">
                  <a:solidFill>
                    <a:srgbClr val="FFFFFF"/>
                  </a:solidFill>
                  <a:latin typeface="Comic Sans MS" pitchFamily="66" charset="0"/>
                  <a:ea typeface="微軟正黑體" pitchFamily="34" charset="-120"/>
                </a:rPr>
                <a:t>6</a:t>
              </a:r>
            </a:p>
          </p:txBody>
        </p:sp>
      </p:grp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1220788" y="5983288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 b="1" smtClean="0">
                <a:solidFill>
                  <a:srgbClr val="000000"/>
                </a:solidFill>
                <a:latin typeface="Comic Sans MS" panose="030F0702030302020204" pitchFamily="66" charset="0"/>
                <a:ea typeface="The Interzone" pitchFamily="2" charset="-120"/>
              </a:rPr>
              <a:t>Word Code</a:t>
            </a:r>
            <a:endParaRPr kumimoji="0" lang="zh-TW" altLang="zh-TW" sz="2800" b="1" smtClean="0">
              <a:solidFill>
                <a:srgbClr val="000000"/>
              </a:solidFill>
              <a:latin typeface="Comic Sans MS" panose="030F0702030302020204" pitchFamily="66" charset="0"/>
              <a:ea typeface="The Interzone" pitchFamily="2" charset="-120"/>
            </a:endParaRPr>
          </a:p>
        </p:txBody>
      </p:sp>
      <p:pic>
        <p:nvPicPr>
          <p:cNvPr id="6153" name="Picture 2" descr="D:\地方特色 鹽水區\圖片區\MC900446246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088" y="4581525"/>
            <a:ext cx="22209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圖片 18" descr="圖片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71437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z="7200" smtClean="0"/>
              <a:t>Conversation</a:t>
            </a:r>
            <a:endParaRPr lang="zh-TW" altLang="en-US" sz="7200" smtClean="0"/>
          </a:p>
        </p:txBody>
      </p:sp>
      <p:pic>
        <p:nvPicPr>
          <p:cNvPr id="38915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1863725"/>
            <a:ext cx="18573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1547664" y="4293096"/>
            <a:ext cx="5353083" cy="1623574"/>
          </a:xfrm>
          <a:prstGeom prst="wedgeRoundRectCallout">
            <a:avLst>
              <a:gd name="adj1" fmla="val 63724"/>
              <a:gd name="adj2" fmla="val -13793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700" b="1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rPr>
              <a:t>You can eat lotus ______. </a:t>
            </a:r>
          </a:p>
        </p:txBody>
      </p:sp>
      <p:sp>
        <p:nvSpPr>
          <p:cNvPr id="13" name="圓角矩形圖說文字 12"/>
          <p:cNvSpPr/>
          <p:nvPr/>
        </p:nvSpPr>
        <p:spPr>
          <a:xfrm>
            <a:off x="2267744" y="2096480"/>
            <a:ext cx="5345476" cy="1424437"/>
          </a:xfrm>
          <a:prstGeom prst="wedgeRoundRectCallout">
            <a:avLst>
              <a:gd name="adj1" fmla="val -61771"/>
              <a:gd name="adj2" fmla="val -14245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have for lunch?</a:t>
            </a:r>
            <a:endParaRPr kumimoji="0" lang="zh-TW" altLang="en-US" sz="2800" b="1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38922" name="圖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3611563"/>
            <a:ext cx="16637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/>
              <a:t>Review!!!</a:t>
            </a:r>
          </a:p>
        </p:txBody>
      </p:sp>
      <p:sp>
        <p:nvSpPr>
          <p:cNvPr id="409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台灣詩路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628800"/>
            <a:ext cx="5184576" cy="38884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1987" name="圖片 10" descr="MC900420676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163" y="5691188"/>
            <a:ext cx="133032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圖片 11" descr="MC900420676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325" y="5691188"/>
            <a:ext cx="1331913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圖片 12" descr="MC900420676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075" y="5691188"/>
            <a:ext cx="1331913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圖片 15" descr="MC900446106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5013325"/>
            <a:ext cx="16494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圖片 17" descr="MC900446106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013325"/>
            <a:ext cx="16494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itle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r>
              <a:rPr lang="en-US" altLang="zh-TW" smtClean="0"/>
              <a:t>You can see…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1030288" y="-4763"/>
            <a:ext cx="7127875" cy="1143001"/>
          </a:xfrm>
        </p:spPr>
        <p:txBody>
          <a:bodyPr/>
          <a:lstStyle/>
          <a:p>
            <a:pPr algn="r" eaLnBrk="1" hangingPunct="1"/>
            <a:r>
              <a:rPr lang="en-US" altLang="zh-TW" smtClean="0"/>
              <a:t>Guanziling Scenic Area</a:t>
            </a:r>
            <a:endParaRPr lang="zh-TW" altLang="en-US" smtClean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989263" y="2608263"/>
            <a:ext cx="2879725" cy="2881312"/>
          </a:xfrm>
          <a:prstGeom prst="ellipse">
            <a:avLst/>
          </a:prstGeom>
          <a:noFill/>
          <a:ln w="2540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zh-TW" altLang="en-US" sz="1800" b="0" smtClean="0"/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gray">
          <a:xfrm>
            <a:off x="3579813" y="1628775"/>
            <a:ext cx="1762125" cy="176212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prstShdw prst="shdw17" dist="17961" dir="2700000">
              <a:srgbClr val="3B5C67"/>
            </a:prst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 b="0"/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gray">
          <a:xfrm>
            <a:off x="2268538" y="3929063"/>
            <a:ext cx="1762125" cy="176212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rgbClr val="61642A"/>
            </a:prst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 b="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gray">
          <a:xfrm>
            <a:off x="4913313" y="3903663"/>
            <a:ext cx="1762125" cy="17621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 algn="ctr">
            <a:noFill/>
            <a:round/>
            <a:headEnd/>
            <a:tailEnd/>
          </a:ln>
          <a:effectLst>
            <a:prstShdw prst="shdw17" dist="17961" dir="2700000">
              <a:srgbClr val="E0AD12">
                <a:gamma/>
                <a:shade val="60000"/>
                <a:invGamma/>
              </a:srgbClr>
            </a:prstShdw>
          </a:effectLst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zh-TW" altLang="en-US" sz="1800" b="0" smtClean="0"/>
          </a:p>
        </p:txBody>
      </p:sp>
      <p:pic>
        <p:nvPicPr>
          <p:cNvPr id="11" name="圖片 10" descr="Pig's Head Ric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826" y="928459"/>
            <a:ext cx="3230533" cy="3120460"/>
          </a:xfrm>
          <a:prstGeom prst="ellipse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圖片 12" descr="Yanshuei Noodl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498926"/>
            <a:ext cx="3528392" cy="3426405"/>
          </a:xfrm>
          <a:prstGeom prst="ellipse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圖片 13" descr="Bean-sprout Thick Soup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7" y="3573016"/>
            <a:ext cx="3709647" cy="3352316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 descr="白河蓮花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065" y="2780928"/>
            <a:ext cx="4176464" cy="3685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圖片 7" descr="白河蓮花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338" y="2781300"/>
            <a:ext cx="4032250" cy="374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084" name="標題 1"/>
          <p:cNvSpPr txBox="1">
            <a:spLocks/>
          </p:cNvSpPr>
          <p:nvPr/>
        </p:nvSpPr>
        <p:spPr bwMode="auto">
          <a:xfrm>
            <a:off x="1116013" y="981075"/>
            <a:ext cx="712787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/>
              <a:t>You can eat…</a:t>
            </a:r>
            <a:endParaRPr lang="zh-TW" altLang="en-US" sz="4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z="7200" smtClean="0"/>
              <a:t>Conversation</a:t>
            </a:r>
            <a:endParaRPr lang="zh-TW" altLang="en-US" sz="720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1428736"/>
            <a:ext cx="5896694" cy="398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7108" name="圖片 4" descr="圖片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445125"/>
            <a:ext cx="89185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z="7200" smtClean="0"/>
              <a:t>Conversation</a:t>
            </a:r>
            <a:endParaRPr lang="zh-TW" altLang="en-US" sz="7200" smtClean="0"/>
          </a:p>
        </p:txBody>
      </p:sp>
      <p:pic>
        <p:nvPicPr>
          <p:cNvPr id="48131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1887538"/>
            <a:ext cx="19113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2555776" y="4524714"/>
            <a:ext cx="4537695" cy="1390319"/>
          </a:xfrm>
          <a:prstGeom prst="wedgeRoundRectCallout">
            <a:avLst>
              <a:gd name="adj1" fmla="val 56380"/>
              <a:gd name="adj2" fmla="val -39385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Hi, I’m from Baihe</a:t>
            </a:r>
            <a:r>
              <a:rPr kumimoji="0" lang="en-US" altLang="zh-TW" sz="280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.</a:t>
            </a:r>
            <a:endParaRPr kumimoji="0" lang="zh-TW" altLang="en-US" sz="28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2155416" y="1887538"/>
            <a:ext cx="4833167" cy="1464607"/>
          </a:xfrm>
          <a:prstGeom prst="wedgeRoundRectCallout">
            <a:avLst>
              <a:gd name="adj1" fmla="val -59615"/>
              <a:gd name="adj2" fmla="val 22638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4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from?</a:t>
            </a:r>
            <a:endParaRPr kumimoji="0" lang="zh-TW" altLang="en-US" sz="2400" b="1" dirty="0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48138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275" y="3429000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z="7200" smtClean="0"/>
              <a:t>Conversation</a:t>
            </a:r>
            <a:endParaRPr lang="zh-TW" altLang="en-US" sz="7200" smtClean="0"/>
          </a:p>
        </p:txBody>
      </p:sp>
      <p:pic>
        <p:nvPicPr>
          <p:cNvPr id="50179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8" y="2089150"/>
            <a:ext cx="19113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圓角矩形圖說文字 9"/>
          <p:cNvSpPr/>
          <p:nvPr/>
        </p:nvSpPr>
        <p:spPr>
          <a:xfrm>
            <a:off x="2160958" y="4430431"/>
            <a:ext cx="4824536" cy="1644505"/>
          </a:xfrm>
          <a:prstGeom prst="wedgeRoundRectCallout">
            <a:avLst>
              <a:gd name="adj1" fmla="val 62058"/>
              <a:gd name="adj2" fmla="val -39302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latin typeface="+mj-lt"/>
              </a:rPr>
              <a:t>You can see </a:t>
            </a:r>
            <a:r>
              <a:rPr kumimoji="0" lang="en-US" altLang="zh-TW" sz="2800" b="1" u="sng" dirty="0" err="1">
                <a:solidFill>
                  <a:srgbClr val="FF0000"/>
                </a:solidFill>
                <a:latin typeface="+mj-lt"/>
              </a:rPr>
              <a:t>Guanziling</a:t>
            </a:r>
            <a:r>
              <a:rPr kumimoji="0" lang="en-US" altLang="zh-TW" sz="2800" b="1" u="sng" dirty="0">
                <a:solidFill>
                  <a:srgbClr val="FF0000"/>
                </a:solidFill>
                <a:latin typeface="+mj-lt"/>
              </a:rPr>
              <a:t>.</a:t>
            </a:r>
            <a:r>
              <a:rPr kumimoji="0" lang="en-US" altLang="zh-TW" sz="2800" b="1" dirty="0">
                <a:latin typeface="+mj-lt"/>
              </a:rPr>
              <a:t>  </a:t>
            </a:r>
          </a:p>
        </p:txBody>
      </p:sp>
      <p:sp>
        <p:nvSpPr>
          <p:cNvPr id="9" name="圓角矩形圖說文字 9"/>
          <p:cNvSpPr/>
          <p:nvPr/>
        </p:nvSpPr>
        <p:spPr>
          <a:xfrm>
            <a:off x="2160958" y="1772816"/>
            <a:ext cx="5328592" cy="1728192"/>
          </a:xfrm>
          <a:prstGeom prst="wedgeRoundRectCallout">
            <a:avLst>
              <a:gd name="adj1" fmla="val -60310"/>
              <a:gd name="adj2" fmla="val 16207"/>
              <a:gd name="adj3" fmla="val 16667"/>
            </a:avLst>
          </a:prstGeom>
          <a:ln w="28575"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latin typeface="+mj-lt"/>
              </a:rPr>
              <a:t>What can I do in </a:t>
            </a:r>
            <a:r>
              <a:rPr kumimoji="0" lang="en-US" altLang="zh-TW" sz="2800" b="1" dirty="0" err="1">
                <a:latin typeface="+mj-lt"/>
              </a:rPr>
              <a:t>Baihe</a:t>
            </a:r>
            <a:r>
              <a:rPr kumimoji="0" lang="en-US" altLang="zh-TW" sz="2800" b="1" dirty="0">
                <a:latin typeface="+mj-lt"/>
              </a:rPr>
              <a:t>?</a:t>
            </a:r>
          </a:p>
        </p:txBody>
      </p:sp>
      <p:pic>
        <p:nvPicPr>
          <p:cNvPr id="50186" name="圖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4263" y="3409950"/>
            <a:ext cx="17097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z="7200" smtClean="0"/>
              <a:t>Conversation</a:t>
            </a:r>
            <a:endParaRPr lang="zh-TW" altLang="en-US" sz="7200" smtClean="0"/>
          </a:p>
        </p:txBody>
      </p:sp>
      <p:pic>
        <p:nvPicPr>
          <p:cNvPr id="52227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2133600"/>
            <a:ext cx="15827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1331640" y="4639094"/>
            <a:ext cx="6120680" cy="1526210"/>
          </a:xfrm>
          <a:prstGeom prst="wedgeRoundRectCallout">
            <a:avLst>
              <a:gd name="adj1" fmla="val 53286"/>
              <a:gd name="adj2" fmla="val -28879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700" b="1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rPr>
              <a:t>You can eat lotus ______. They are very good!</a:t>
            </a:r>
          </a:p>
        </p:txBody>
      </p:sp>
      <p:sp>
        <p:nvSpPr>
          <p:cNvPr id="13" name="圓角矩形圖說文字 12"/>
          <p:cNvSpPr/>
          <p:nvPr/>
        </p:nvSpPr>
        <p:spPr>
          <a:xfrm>
            <a:off x="1979712" y="2178983"/>
            <a:ext cx="5760640" cy="1512168"/>
          </a:xfrm>
          <a:prstGeom prst="wedgeRoundRectCallout">
            <a:avLst>
              <a:gd name="adj1" fmla="val -60782"/>
              <a:gd name="adj2" fmla="val 1847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have for lunch?</a:t>
            </a:r>
            <a:endParaRPr kumimoji="0" lang="zh-TW" altLang="en-US" sz="2800" b="1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52234" name="圖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4014788"/>
            <a:ext cx="1466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sp>
        <p:nvSpPr>
          <p:cNvPr id="9" name="圓角矩形圖說文字 10"/>
          <p:cNvSpPr/>
          <p:nvPr/>
        </p:nvSpPr>
        <p:spPr>
          <a:xfrm>
            <a:off x="1475656" y="3068960"/>
            <a:ext cx="5328592" cy="1440160"/>
          </a:xfrm>
          <a:prstGeom prst="wedgeRoundRectCallout">
            <a:avLst>
              <a:gd name="adj1" fmla="val 61298"/>
              <a:gd name="adj2" fmla="val -23620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from?</a:t>
            </a:r>
            <a:endParaRPr kumimoji="0" lang="zh-TW" altLang="en-US" sz="2800" b="1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54278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2420938"/>
            <a:ext cx="160972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2" descr="Tainan-map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052513"/>
            <a:ext cx="604837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字方塊 3"/>
          <p:cNvSpPr txBox="1">
            <a:spLocks noChangeArrowheads="1"/>
          </p:cNvSpPr>
          <p:nvPr/>
        </p:nvSpPr>
        <p:spPr bwMode="auto">
          <a:xfrm>
            <a:off x="5580063" y="6642100"/>
            <a:ext cx="3563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800" b="0"/>
              <a:t>http://www.tntb.gov.tw/core/eng/ptml.php?HtmlSrc=environment.html</a:t>
            </a:r>
            <a:endParaRPr kumimoji="0" lang="zh-TW" altLang="en-US" sz="800" b="0"/>
          </a:p>
        </p:txBody>
      </p:sp>
      <p:pic>
        <p:nvPicPr>
          <p:cNvPr id="7172" name="圖片 8" descr="圖片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550" y="-171450"/>
            <a:ext cx="79184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 descr="圖片6.png"/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699" y="2276872"/>
            <a:ext cx="1487301" cy="597359"/>
          </a:xfrm>
          <a:prstGeom prst="rect">
            <a:avLst/>
          </a:prstGeom>
        </p:spPr>
      </p:pic>
      <p:sp>
        <p:nvSpPr>
          <p:cNvPr id="16" name="手繪多邊形 15"/>
          <p:cNvSpPr/>
          <p:nvPr/>
        </p:nvSpPr>
        <p:spPr>
          <a:xfrm>
            <a:off x="5219700" y="1200150"/>
            <a:ext cx="1506538" cy="1149350"/>
          </a:xfrm>
          <a:custGeom>
            <a:avLst/>
            <a:gdLst>
              <a:gd name="connsiteX0" fmla="*/ 8286 w 1488764"/>
              <a:gd name="connsiteY0" fmla="*/ 106586 h 1178061"/>
              <a:gd name="connsiteX1" fmla="*/ 36335 w 1488764"/>
              <a:gd name="connsiteY1" fmla="*/ 140245 h 1178061"/>
              <a:gd name="connsiteX2" fmla="*/ 47555 w 1488764"/>
              <a:gd name="connsiteY2" fmla="*/ 173904 h 1178061"/>
              <a:gd name="connsiteX3" fmla="*/ 58774 w 1488764"/>
              <a:gd name="connsiteY3" fmla="*/ 190733 h 1178061"/>
              <a:gd name="connsiteX4" fmla="*/ 92433 w 1488764"/>
              <a:gd name="connsiteY4" fmla="*/ 224392 h 1178061"/>
              <a:gd name="connsiteX5" fmla="*/ 131702 w 1488764"/>
              <a:gd name="connsiteY5" fmla="*/ 269271 h 1178061"/>
              <a:gd name="connsiteX6" fmla="*/ 148531 w 1488764"/>
              <a:gd name="connsiteY6" fmla="*/ 302930 h 1178061"/>
              <a:gd name="connsiteX7" fmla="*/ 159751 w 1488764"/>
              <a:gd name="connsiteY7" fmla="*/ 336589 h 1178061"/>
              <a:gd name="connsiteX8" fmla="*/ 182190 w 1488764"/>
              <a:gd name="connsiteY8" fmla="*/ 370248 h 1178061"/>
              <a:gd name="connsiteX9" fmla="*/ 187800 w 1488764"/>
              <a:gd name="connsiteY9" fmla="*/ 392687 h 1178061"/>
              <a:gd name="connsiteX10" fmla="*/ 193410 w 1488764"/>
              <a:gd name="connsiteY10" fmla="*/ 409516 h 1178061"/>
              <a:gd name="connsiteX11" fmla="*/ 187800 w 1488764"/>
              <a:gd name="connsiteY11" fmla="*/ 426346 h 1178061"/>
              <a:gd name="connsiteX12" fmla="*/ 142921 w 1488764"/>
              <a:gd name="connsiteY12" fmla="*/ 465614 h 1178061"/>
              <a:gd name="connsiteX13" fmla="*/ 120482 w 1488764"/>
              <a:gd name="connsiteY13" fmla="*/ 476834 h 1178061"/>
              <a:gd name="connsiteX14" fmla="*/ 86823 w 1488764"/>
              <a:gd name="connsiteY14" fmla="*/ 482444 h 1178061"/>
              <a:gd name="connsiteX15" fmla="*/ 69994 w 1488764"/>
              <a:gd name="connsiteY15" fmla="*/ 645129 h 1178061"/>
              <a:gd name="connsiteX16" fmla="*/ 109263 w 1488764"/>
              <a:gd name="connsiteY16" fmla="*/ 690007 h 1178061"/>
              <a:gd name="connsiteX17" fmla="*/ 154141 w 1488764"/>
              <a:gd name="connsiteY17" fmla="*/ 695617 h 1178061"/>
              <a:gd name="connsiteX18" fmla="*/ 165361 w 1488764"/>
              <a:gd name="connsiteY18" fmla="*/ 729276 h 1178061"/>
              <a:gd name="connsiteX19" fmla="*/ 176580 w 1488764"/>
              <a:gd name="connsiteY19" fmla="*/ 768545 h 1178061"/>
              <a:gd name="connsiteX20" fmla="*/ 187800 w 1488764"/>
              <a:gd name="connsiteY20" fmla="*/ 785374 h 1178061"/>
              <a:gd name="connsiteX21" fmla="*/ 221459 w 1488764"/>
              <a:gd name="connsiteY21" fmla="*/ 796594 h 1178061"/>
              <a:gd name="connsiteX22" fmla="*/ 243898 w 1488764"/>
              <a:gd name="connsiteY22" fmla="*/ 819033 h 1178061"/>
              <a:gd name="connsiteX23" fmla="*/ 260728 w 1488764"/>
              <a:gd name="connsiteY23" fmla="*/ 852692 h 1178061"/>
              <a:gd name="connsiteX24" fmla="*/ 299996 w 1488764"/>
              <a:gd name="connsiteY24" fmla="*/ 886351 h 1178061"/>
              <a:gd name="connsiteX25" fmla="*/ 339265 w 1488764"/>
              <a:gd name="connsiteY25" fmla="*/ 931229 h 1178061"/>
              <a:gd name="connsiteX26" fmla="*/ 344875 w 1488764"/>
              <a:gd name="connsiteY26" fmla="*/ 948059 h 1178061"/>
              <a:gd name="connsiteX27" fmla="*/ 356095 w 1488764"/>
              <a:gd name="connsiteY27" fmla="*/ 987327 h 1178061"/>
              <a:gd name="connsiteX28" fmla="*/ 367314 w 1488764"/>
              <a:gd name="connsiteY28" fmla="*/ 1004157 h 1178061"/>
              <a:gd name="connsiteX29" fmla="*/ 529999 w 1488764"/>
              <a:gd name="connsiteY29" fmla="*/ 1020986 h 1178061"/>
              <a:gd name="connsiteX30" fmla="*/ 569268 w 1488764"/>
              <a:gd name="connsiteY30" fmla="*/ 1026596 h 1178061"/>
              <a:gd name="connsiteX31" fmla="*/ 619756 w 1488764"/>
              <a:gd name="connsiteY31" fmla="*/ 1043425 h 1178061"/>
              <a:gd name="connsiteX32" fmla="*/ 664634 w 1488764"/>
              <a:gd name="connsiteY32" fmla="*/ 1054645 h 1178061"/>
              <a:gd name="connsiteX33" fmla="*/ 681464 w 1488764"/>
              <a:gd name="connsiteY33" fmla="*/ 1060255 h 1178061"/>
              <a:gd name="connsiteX34" fmla="*/ 743172 w 1488764"/>
              <a:gd name="connsiteY34" fmla="*/ 1065865 h 1178061"/>
              <a:gd name="connsiteX35" fmla="*/ 760001 w 1488764"/>
              <a:gd name="connsiteY35" fmla="*/ 1071475 h 1178061"/>
              <a:gd name="connsiteX36" fmla="*/ 894637 w 1488764"/>
              <a:gd name="connsiteY36" fmla="*/ 1071475 h 1178061"/>
              <a:gd name="connsiteX37" fmla="*/ 945125 w 1488764"/>
              <a:gd name="connsiteY37" fmla="*/ 1054645 h 1178061"/>
              <a:gd name="connsiteX38" fmla="*/ 984394 w 1488764"/>
              <a:gd name="connsiteY38" fmla="*/ 1043425 h 1178061"/>
              <a:gd name="connsiteX39" fmla="*/ 1034882 w 1488764"/>
              <a:gd name="connsiteY39" fmla="*/ 1015376 h 1178061"/>
              <a:gd name="connsiteX40" fmla="*/ 1113420 w 1488764"/>
              <a:gd name="connsiteY40" fmla="*/ 1009767 h 1178061"/>
              <a:gd name="connsiteX41" fmla="*/ 1135859 w 1488764"/>
              <a:gd name="connsiteY41" fmla="*/ 1049035 h 1178061"/>
              <a:gd name="connsiteX42" fmla="*/ 1152688 w 1488764"/>
              <a:gd name="connsiteY42" fmla="*/ 1060255 h 1178061"/>
              <a:gd name="connsiteX43" fmla="*/ 1208787 w 1488764"/>
              <a:gd name="connsiteY43" fmla="*/ 1105133 h 1178061"/>
              <a:gd name="connsiteX44" fmla="*/ 1225616 w 1488764"/>
              <a:gd name="connsiteY44" fmla="*/ 1116353 h 1178061"/>
              <a:gd name="connsiteX45" fmla="*/ 1259275 w 1488764"/>
              <a:gd name="connsiteY45" fmla="*/ 1127573 h 1178061"/>
              <a:gd name="connsiteX46" fmla="*/ 1309763 w 1488764"/>
              <a:gd name="connsiteY46" fmla="*/ 1155622 h 1178061"/>
              <a:gd name="connsiteX47" fmla="*/ 1337812 w 1488764"/>
              <a:gd name="connsiteY47" fmla="*/ 1161232 h 1178061"/>
              <a:gd name="connsiteX48" fmla="*/ 1371471 w 1488764"/>
              <a:gd name="connsiteY48" fmla="*/ 1178061 h 1178061"/>
              <a:gd name="connsiteX49" fmla="*/ 1393910 w 1488764"/>
              <a:gd name="connsiteY49" fmla="*/ 1172451 h 1178061"/>
              <a:gd name="connsiteX50" fmla="*/ 1399520 w 1488764"/>
              <a:gd name="connsiteY50" fmla="*/ 1155622 h 1178061"/>
              <a:gd name="connsiteX51" fmla="*/ 1416350 w 1488764"/>
              <a:gd name="connsiteY51" fmla="*/ 1121963 h 1178061"/>
              <a:gd name="connsiteX52" fmla="*/ 1427569 w 1488764"/>
              <a:gd name="connsiteY52" fmla="*/ 1015376 h 1178061"/>
              <a:gd name="connsiteX53" fmla="*/ 1438789 w 1488764"/>
              <a:gd name="connsiteY53" fmla="*/ 998547 h 1178061"/>
              <a:gd name="connsiteX54" fmla="*/ 1455618 w 1488764"/>
              <a:gd name="connsiteY54" fmla="*/ 987327 h 1178061"/>
              <a:gd name="connsiteX55" fmla="*/ 1478058 w 1488764"/>
              <a:gd name="connsiteY55" fmla="*/ 936839 h 1178061"/>
              <a:gd name="connsiteX56" fmla="*/ 1483668 w 1488764"/>
              <a:gd name="connsiteY56" fmla="*/ 920010 h 1178061"/>
              <a:gd name="connsiteX57" fmla="*/ 1478058 w 1488764"/>
              <a:gd name="connsiteY57" fmla="*/ 796594 h 1178061"/>
              <a:gd name="connsiteX58" fmla="*/ 1421960 w 1488764"/>
              <a:gd name="connsiteY58" fmla="*/ 762935 h 1178061"/>
              <a:gd name="connsiteX59" fmla="*/ 1405130 w 1488764"/>
              <a:gd name="connsiteY59" fmla="*/ 751715 h 1178061"/>
              <a:gd name="connsiteX60" fmla="*/ 1382691 w 1488764"/>
              <a:gd name="connsiteY60" fmla="*/ 740495 h 1178061"/>
              <a:gd name="connsiteX61" fmla="*/ 1349032 w 1488764"/>
              <a:gd name="connsiteY61" fmla="*/ 718056 h 1178061"/>
              <a:gd name="connsiteX62" fmla="*/ 1304153 w 1488764"/>
              <a:gd name="connsiteY62" fmla="*/ 695617 h 1178061"/>
              <a:gd name="connsiteX63" fmla="*/ 1264885 w 1488764"/>
              <a:gd name="connsiteY63" fmla="*/ 673178 h 1178061"/>
              <a:gd name="connsiteX64" fmla="*/ 1248055 w 1488764"/>
              <a:gd name="connsiteY64" fmla="*/ 639519 h 1178061"/>
              <a:gd name="connsiteX65" fmla="*/ 1242445 w 1488764"/>
              <a:gd name="connsiteY65" fmla="*/ 622689 h 1178061"/>
              <a:gd name="connsiteX66" fmla="*/ 1236836 w 1488764"/>
              <a:gd name="connsiteY66" fmla="*/ 499273 h 1178061"/>
              <a:gd name="connsiteX67" fmla="*/ 1214396 w 1488764"/>
              <a:gd name="connsiteY67" fmla="*/ 471224 h 1178061"/>
              <a:gd name="connsiteX68" fmla="*/ 1175128 w 1488764"/>
              <a:gd name="connsiteY68" fmla="*/ 454395 h 1178061"/>
              <a:gd name="connsiteX69" fmla="*/ 1158298 w 1488764"/>
              <a:gd name="connsiteY69" fmla="*/ 443175 h 1178061"/>
              <a:gd name="connsiteX70" fmla="*/ 1124639 w 1488764"/>
              <a:gd name="connsiteY70" fmla="*/ 437565 h 1178061"/>
              <a:gd name="connsiteX71" fmla="*/ 1085371 w 1488764"/>
              <a:gd name="connsiteY71" fmla="*/ 431956 h 1178061"/>
              <a:gd name="connsiteX72" fmla="*/ 1051712 w 1488764"/>
              <a:gd name="connsiteY72" fmla="*/ 415126 h 1178061"/>
              <a:gd name="connsiteX73" fmla="*/ 1057321 w 1488764"/>
              <a:gd name="connsiteY73" fmla="*/ 398297 h 1178061"/>
              <a:gd name="connsiteX74" fmla="*/ 1079761 w 1488764"/>
              <a:gd name="connsiteY74" fmla="*/ 392687 h 1178061"/>
              <a:gd name="connsiteX75" fmla="*/ 1107810 w 1488764"/>
              <a:gd name="connsiteY75" fmla="*/ 364638 h 1178061"/>
              <a:gd name="connsiteX76" fmla="*/ 1124639 w 1488764"/>
              <a:gd name="connsiteY76" fmla="*/ 353418 h 1178061"/>
              <a:gd name="connsiteX77" fmla="*/ 1152688 w 1488764"/>
              <a:gd name="connsiteY77" fmla="*/ 330979 h 1178061"/>
              <a:gd name="connsiteX78" fmla="*/ 1186347 w 1488764"/>
              <a:gd name="connsiteY78" fmla="*/ 308540 h 1178061"/>
              <a:gd name="connsiteX79" fmla="*/ 1180737 w 1488764"/>
              <a:gd name="connsiteY79" fmla="*/ 230002 h 1178061"/>
              <a:gd name="connsiteX80" fmla="*/ 1124639 w 1488764"/>
              <a:gd name="connsiteY80" fmla="*/ 173904 h 1178061"/>
              <a:gd name="connsiteX81" fmla="*/ 1107810 w 1488764"/>
              <a:gd name="connsiteY81" fmla="*/ 168294 h 1178061"/>
              <a:gd name="connsiteX82" fmla="*/ 1051712 w 1488764"/>
              <a:gd name="connsiteY82" fmla="*/ 145855 h 1178061"/>
              <a:gd name="connsiteX83" fmla="*/ 1034882 w 1488764"/>
              <a:gd name="connsiteY83" fmla="*/ 140245 h 1178061"/>
              <a:gd name="connsiteX84" fmla="*/ 967564 w 1488764"/>
              <a:gd name="connsiteY84" fmla="*/ 134635 h 1178061"/>
              <a:gd name="connsiteX85" fmla="*/ 922686 w 1488764"/>
              <a:gd name="connsiteY85" fmla="*/ 123416 h 1178061"/>
              <a:gd name="connsiteX86" fmla="*/ 900247 w 1488764"/>
              <a:gd name="connsiteY86" fmla="*/ 117806 h 1178061"/>
              <a:gd name="connsiteX87" fmla="*/ 866588 w 1488764"/>
              <a:gd name="connsiteY87" fmla="*/ 100976 h 1178061"/>
              <a:gd name="connsiteX88" fmla="*/ 849758 w 1488764"/>
              <a:gd name="connsiteY88" fmla="*/ 89757 h 1178061"/>
              <a:gd name="connsiteX89" fmla="*/ 832929 w 1488764"/>
              <a:gd name="connsiteY89" fmla="*/ 84147 h 1178061"/>
              <a:gd name="connsiteX90" fmla="*/ 782441 w 1488764"/>
              <a:gd name="connsiteY90" fmla="*/ 56098 h 1178061"/>
              <a:gd name="connsiteX91" fmla="*/ 457071 w 1488764"/>
              <a:gd name="connsiteY91" fmla="*/ 50488 h 1178061"/>
              <a:gd name="connsiteX92" fmla="*/ 423412 w 1488764"/>
              <a:gd name="connsiteY92" fmla="*/ 44878 h 1178061"/>
              <a:gd name="connsiteX93" fmla="*/ 384144 w 1488764"/>
              <a:gd name="connsiteY93" fmla="*/ 33659 h 1178061"/>
              <a:gd name="connsiteX94" fmla="*/ 344875 w 1488764"/>
              <a:gd name="connsiteY94" fmla="*/ 11219 h 1178061"/>
              <a:gd name="connsiteX95" fmla="*/ 299996 w 1488764"/>
              <a:gd name="connsiteY95" fmla="*/ 0 h 1178061"/>
              <a:gd name="connsiteX96" fmla="*/ 131702 w 1488764"/>
              <a:gd name="connsiteY96" fmla="*/ 11219 h 1178061"/>
              <a:gd name="connsiteX97" fmla="*/ 114872 w 1488764"/>
              <a:gd name="connsiteY97" fmla="*/ 16829 h 1178061"/>
              <a:gd name="connsiteX98" fmla="*/ 75604 w 1488764"/>
              <a:gd name="connsiteY98" fmla="*/ 22439 h 1178061"/>
              <a:gd name="connsiteX99" fmla="*/ 30725 w 1488764"/>
              <a:gd name="connsiteY99" fmla="*/ 33659 h 1178061"/>
              <a:gd name="connsiteX100" fmla="*/ 2676 w 1488764"/>
              <a:gd name="connsiteY100" fmla="*/ 67318 h 1178061"/>
              <a:gd name="connsiteX101" fmla="*/ 8286 w 1488764"/>
              <a:gd name="connsiteY101" fmla="*/ 106586 h 117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488764" h="1178061">
                <a:moveTo>
                  <a:pt x="8286" y="106586"/>
                </a:moveTo>
                <a:cubicBezTo>
                  <a:pt x="13896" y="118741"/>
                  <a:pt x="30088" y="126189"/>
                  <a:pt x="36335" y="140245"/>
                </a:cubicBezTo>
                <a:cubicBezTo>
                  <a:pt x="41138" y="151052"/>
                  <a:pt x="40995" y="164064"/>
                  <a:pt x="47555" y="173904"/>
                </a:cubicBezTo>
                <a:cubicBezTo>
                  <a:pt x="51295" y="179514"/>
                  <a:pt x="54295" y="185694"/>
                  <a:pt x="58774" y="190733"/>
                </a:cubicBezTo>
                <a:cubicBezTo>
                  <a:pt x="69315" y="202592"/>
                  <a:pt x="83632" y="211190"/>
                  <a:pt x="92433" y="224392"/>
                </a:cubicBezTo>
                <a:cubicBezTo>
                  <a:pt x="118612" y="263661"/>
                  <a:pt x="103652" y="250571"/>
                  <a:pt x="131702" y="269271"/>
                </a:cubicBezTo>
                <a:cubicBezTo>
                  <a:pt x="152163" y="330650"/>
                  <a:pt x="119530" y="237677"/>
                  <a:pt x="148531" y="302930"/>
                </a:cubicBezTo>
                <a:cubicBezTo>
                  <a:pt x="153334" y="313737"/>
                  <a:pt x="153191" y="326749"/>
                  <a:pt x="159751" y="336589"/>
                </a:cubicBezTo>
                <a:lnTo>
                  <a:pt x="182190" y="370248"/>
                </a:lnTo>
                <a:cubicBezTo>
                  <a:pt x="184060" y="377728"/>
                  <a:pt x="185682" y="385274"/>
                  <a:pt x="187800" y="392687"/>
                </a:cubicBezTo>
                <a:cubicBezTo>
                  <a:pt x="189425" y="398373"/>
                  <a:pt x="193410" y="403603"/>
                  <a:pt x="193410" y="409516"/>
                </a:cubicBezTo>
                <a:cubicBezTo>
                  <a:pt x="193410" y="415429"/>
                  <a:pt x="190445" y="421057"/>
                  <a:pt x="187800" y="426346"/>
                </a:cubicBezTo>
                <a:cubicBezTo>
                  <a:pt x="177515" y="446915"/>
                  <a:pt x="165359" y="454395"/>
                  <a:pt x="142921" y="465614"/>
                </a:cubicBezTo>
                <a:cubicBezTo>
                  <a:pt x="135441" y="469354"/>
                  <a:pt x="128492" y="474431"/>
                  <a:pt x="120482" y="476834"/>
                </a:cubicBezTo>
                <a:cubicBezTo>
                  <a:pt x="109587" y="480103"/>
                  <a:pt x="98043" y="480574"/>
                  <a:pt x="86823" y="482444"/>
                </a:cubicBezTo>
                <a:cubicBezTo>
                  <a:pt x="45077" y="545064"/>
                  <a:pt x="49201" y="524528"/>
                  <a:pt x="69994" y="645129"/>
                </a:cubicBezTo>
                <a:cubicBezTo>
                  <a:pt x="71809" y="655654"/>
                  <a:pt x="93396" y="685680"/>
                  <a:pt x="109263" y="690007"/>
                </a:cubicBezTo>
                <a:cubicBezTo>
                  <a:pt x="123808" y="693974"/>
                  <a:pt x="139182" y="693747"/>
                  <a:pt x="154141" y="695617"/>
                </a:cubicBezTo>
                <a:cubicBezTo>
                  <a:pt x="157881" y="706837"/>
                  <a:pt x="162493" y="717803"/>
                  <a:pt x="165361" y="729276"/>
                </a:cubicBezTo>
                <a:cubicBezTo>
                  <a:pt x="167156" y="736458"/>
                  <a:pt x="172559" y="760503"/>
                  <a:pt x="176580" y="768545"/>
                </a:cubicBezTo>
                <a:cubicBezTo>
                  <a:pt x="179595" y="774575"/>
                  <a:pt x="182083" y="781801"/>
                  <a:pt x="187800" y="785374"/>
                </a:cubicBezTo>
                <a:cubicBezTo>
                  <a:pt x="197829" y="791642"/>
                  <a:pt x="221459" y="796594"/>
                  <a:pt x="221459" y="796594"/>
                </a:cubicBezTo>
                <a:cubicBezTo>
                  <a:pt x="228939" y="804074"/>
                  <a:pt x="237750" y="810425"/>
                  <a:pt x="243898" y="819033"/>
                </a:cubicBezTo>
                <a:cubicBezTo>
                  <a:pt x="266711" y="850971"/>
                  <a:pt x="229044" y="821008"/>
                  <a:pt x="260728" y="852692"/>
                </a:cubicBezTo>
                <a:cubicBezTo>
                  <a:pt x="287084" y="879048"/>
                  <a:pt x="278618" y="858865"/>
                  <a:pt x="299996" y="886351"/>
                </a:cubicBezTo>
                <a:cubicBezTo>
                  <a:pt x="335235" y="931659"/>
                  <a:pt x="306687" y="909511"/>
                  <a:pt x="339265" y="931229"/>
                </a:cubicBezTo>
                <a:cubicBezTo>
                  <a:pt x="341135" y="936839"/>
                  <a:pt x="343250" y="942373"/>
                  <a:pt x="344875" y="948059"/>
                </a:cubicBezTo>
                <a:cubicBezTo>
                  <a:pt x="347272" y="956449"/>
                  <a:pt x="351611" y="978358"/>
                  <a:pt x="356095" y="987327"/>
                </a:cubicBezTo>
                <a:cubicBezTo>
                  <a:pt x="359110" y="993357"/>
                  <a:pt x="361284" y="1001142"/>
                  <a:pt x="367314" y="1004157"/>
                </a:cubicBezTo>
                <a:cubicBezTo>
                  <a:pt x="404451" y="1022725"/>
                  <a:pt x="513766" y="1020213"/>
                  <a:pt x="529999" y="1020986"/>
                </a:cubicBezTo>
                <a:cubicBezTo>
                  <a:pt x="543089" y="1022856"/>
                  <a:pt x="556384" y="1023623"/>
                  <a:pt x="569268" y="1026596"/>
                </a:cubicBezTo>
                <a:cubicBezTo>
                  <a:pt x="641965" y="1043373"/>
                  <a:pt x="574991" y="1032233"/>
                  <a:pt x="619756" y="1043425"/>
                </a:cubicBezTo>
                <a:cubicBezTo>
                  <a:pt x="634715" y="1047165"/>
                  <a:pt x="650006" y="1049769"/>
                  <a:pt x="664634" y="1054645"/>
                </a:cubicBezTo>
                <a:cubicBezTo>
                  <a:pt x="670244" y="1056515"/>
                  <a:pt x="675610" y="1059419"/>
                  <a:pt x="681464" y="1060255"/>
                </a:cubicBezTo>
                <a:cubicBezTo>
                  <a:pt x="701911" y="1063176"/>
                  <a:pt x="722603" y="1063995"/>
                  <a:pt x="743172" y="1065865"/>
                </a:cubicBezTo>
                <a:cubicBezTo>
                  <a:pt x="748782" y="1067735"/>
                  <a:pt x="754203" y="1070315"/>
                  <a:pt x="760001" y="1071475"/>
                </a:cubicBezTo>
                <a:cubicBezTo>
                  <a:pt x="815160" y="1082506"/>
                  <a:pt x="823721" y="1075646"/>
                  <a:pt x="894637" y="1071475"/>
                </a:cubicBezTo>
                <a:cubicBezTo>
                  <a:pt x="956106" y="1059181"/>
                  <a:pt x="892039" y="1074553"/>
                  <a:pt x="945125" y="1054645"/>
                </a:cubicBezTo>
                <a:cubicBezTo>
                  <a:pt x="954064" y="1051293"/>
                  <a:pt x="975005" y="1048641"/>
                  <a:pt x="984394" y="1043425"/>
                </a:cubicBezTo>
                <a:cubicBezTo>
                  <a:pt x="999487" y="1035040"/>
                  <a:pt x="1015560" y="1017649"/>
                  <a:pt x="1034882" y="1015376"/>
                </a:cubicBezTo>
                <a:cubicBezTo>
                  <a:pt x="1060948" y="1012310"/>
                  <a:pt x="1087241" y="1011637"/>
                  <a:pt x="1113420" y="1009767"/>
                </a:cubicBezTo>
                <a:cubicBezTo>
                  <a:pt x="1152886" y="1036077"/>
                  <a:pt x="1108132" y="1000513"/>
                  <a:pt x="1135859" y="1049035"/>
                </a:cubicBezTo>
                <a:cubicBezTo>
                  <a:pt x="1139204" y="1054889"/>
                  <a:pt x="1147649" y="1055776"/>
                  <a:pt x="1152688" y="1060255"/>
                </a:cubicBezTo>
                <a:cubicBezTo>
                  <a:pt x="1221752" y="1121646"/>
                  <a:pt x="1156611" y="1075319"/>
                  <a:pt x="1208787" y="1105133"/>
                </a:cubicBezTo>
                <a:cubicBezTo>
                  <a:pt x="1214641" y="1108478"/>
                  <a:pt x="1219455" y="1113615"/>
                  <a:pt x="1225616" y="1116353"/>
                </a:cubicBezTo>
                <a:cubicBezTo>
                  <a:pt x="1236423" y="1121156"/>
                  <a:pt x="1249435" y="1121013"/>
                  <a:pt x="1259275" y="1127573"/>
                </a:cubicBezTo>
                <a:cubicBezTo>
                  <a:pt x="1284342" y="1144284"/>
                  <a:pt x="1286067" y="1149698"/>
                  <a:pt x="1309763" y="1155622"/>
                </a:cubicBezTo>
                <a:cubicBezTo>
                  <a:pt x="1319013" y="1157935"/>
                  <a:pt x="1328462" y="1159362"/>
                  <a:pt x="1337812" y="1161232"/>
                </a:cubicBezTo>
                <a:cubicBezTo>
                  <a:pt x="1346319" y="1166903"/>
                  <a:pt x="1359860" y="1178061"/>
                  <a:pt x="1371471" y="1178061"/>
                </a:cubicBezTo>
                <a:cubicBezTo>
                  <a:pt x="1379181" y="1178061"/>
                  <a:pt x="1386430" y="1174321"/>
                  <a:pt x="1393910" y="1172451"/>
                </a:cubicBezTo>
                <a:cubicBezTo>
                  <a:pt x="1395780" y="1166841"/>
                  <a:pt x="1396875" y="1160911"/>
                  <a:pt x="1399520" y="1155622"/>
                </a:cubicBezTo>
                <a:cubicBezTo>
                  <a:pt x="1421270" y="1112123"/>
                  <a:pt x="1402249" y="1164262"/>
                  <a:pt x="1416350" y="1121963"/>
                </a:cubicBezTo>
                <a:cubicBezTo>
                  <a:pt x="1416863" y="1113756"/>
                  <a:pt x="1413560" y="1043395"/>
                  <a:pt x="1427569" y="1015376"/>
                </a:cubicBezTo>
                <a:cubicBezTo>
                  <a:pt x="1430584" y="1009346"/>
                  <a:pt x="1434022" y="1003314"/>
                  <a:pt x="1438789" y="998547"/>
                </a:cubicBezTo>
                <a:cubicBezTo>
                  <a:pt x="1443556" y="993780"/>
                  <a:pt x="1450008" y="991067"/>
                  <a:pt x="1455618" y="987327"/>
                </a:cubicBezTo>
                <a:cubicBezTo>
                  <a:pt x="1473399" y="960658"/>
                  <a:pt x="1464706" y="976894"/>
                  <a:pt x="1478058" y="936839"/>
                </a:cubicBezTo>
                <a:lnTo>
                  <a:pt x="1483668" y="920010"/>
                </a:lnTo>
                <a:cubicBezTo>
                  <a:pt x="1481798" y="878871"/>
                  <a:pt x="1488764" y="836359"/>
                  <a:pt x="1478058" y="796594"/>
                </a:cubicBezTo>
                <a:cubicBezTo>
                  <a:pt x="1475562" y="787324"/>
                  <a:pt x="1432819" y="769140"/>
                  <a:pt x="1421960" y="762935"/>
                </a:cubicBezTo>
                <a:cubicBezTo>
                  <a:pt x="1416106" y="759590"/>
                  <a:pt x="1410984" y="755060"/>
                  <a:pt x="1405130" y="751715"/>
                </a:cubicBezTo>
                <a:cubicBezTo>
                  <a:pt x="1397869" y="747566"/>
                  <a:pt x="1389862" y="744798"/>
                  <a:pt x="1382691" y="740495"/>
                </a:cubicBezTo>
                <a:cubicBezTo>
                  <a:pt x="1371128" y="733557"/>
                  <a:pt x="1361093" y="724086"/>
                  <a:pt x="1349032" y="718056"/>
                </a:cubicBezTo>
                <a:cubicBezTo>
                  <a:pt x="1334072" y="710576"/>
                  <a:pt x="1318069" y="704895"/>
                  <a:pt x="1304153" y="695617"/>
                </a:cubicBezTo>
                <a:cubicBezTo>
                  <a:pt x="1280366" y="679758"/>
                  <a:pt x="1293354" y="687412"/>
                  <a:pt x="1264885" y="673178"/>
                </a:cubicBezTo>
                <a:cubicBezTo>
                  <a:pt x="1250784" y="630875"/>
                  <a:pt x="1269805" y="683019"/>
                  <a:pt x="1248055" y="639519"/>
                </a:cubicBezTo>
                <a:cubicBezTo>
                  <a:pt x="1245410" y="634230"/>
                  <a:pt x="1244315" y="628299"/>
                  <a:pt x="1242445" y="622689"/>
                </a:cubicBezTo>
                <a:cubicBezTo>
                  <a:pt x="1240575" y="581550"/>
                  <a:pt x="1240120" y="540323"/>
                  <a:pt x="1236836" y="499273"/>
                </a:cubicBezTo>
                <a:cubicBezTo>
                  <a:pt x="1235412" y="481475"/>
                  <a:pt x="1228941" y="479536"/>
                  <a:pt x="1214396" y="471224"/>
                </a:cubicBezTo>
                <a:cubicBezTo>
                  <a:pt x="1132672" y="424525"/>
                  <a:pt x="1238071" y="485868"/>
                  <a:pt x="1175128" y="454395"/>
                </a:cubicBezTo>
                <a:cubicBezTo>
                  <a:pt x="1169097" y="451380"/>
                  <a:pt x="1164694" y="445307"/>
                  <a:pt x="1158298" y="443175"/>
                </a:cubicBezTo>
                <a:cubicBezTo>
                  <a:pt x="1147507" y="439578"/>
                  <a:pt x="1135881" y="439294"/>
                  <a:pt x="1124639" y="437565"/>
                </a:cubicBezTo>
                <a:cubicBezTo>
                  <a:pt x="1111571" y="435555"/>
                  <a:pt x="1098460" y="433826"/>
                  <a:pt x="1085371" y="431956"/>
                </a:cubicBezTo>
                <a:cubicBezTo>
                  <a:pt x="1078286" y="429594"/>
                  <a:pt x="1055059" y="423492"/>
                  <a:pt x="1051712" y="415126"/>
                </a:cubicBezTo>
                <a:cubicBezTo>
                  <a:pt x="1049516" y="409636"/>
                  <a:pt x="1052704" y="401991"/>
                  <a:pt x="1057321" y="398297"/>
                </a:cubicBezTo>
                <a:cubicBezTo>
                  <a:pt x="1063342" y="393480"/>
                  <a:pt x="1072281" y="394557"/>
                  <a:pt x="1079761" y="392687"/>
                </a:cubicBezTo>
                <a:cubicBezTo>
                  <a:pt x="1124638" y="362767"/>
                  <a:pt x="1070411" y="402037"/>
                  <a:pt x="1107810" y="364638"/>
                </a:cubicBezTo>
                <a:cubicBezTo>
                  <a:pt x="1112577" y="359871"/>
                  <a:pt x="1119029" y="357158"/>
                  <a:pt x="1124639" y="353418"/>
                </a:cubicBezTo>
                <a:cubicBezTo>
                  <a:pt x="1145370" y="322323"/>
                  <a:pt x="1123998" y="346918"/>
                  <a:pt x="1152688" y="330979"/>
                </a:cubicBezTo>
                <a:cubicBezTo>
                  <a:pt x="1164475" y="324430"/>
                  <a:pt x="1186347" y="308540"/>
                  <a:pt x="1186347" y="308540"/>
                </a:cubicBezTo>
                <a:cubicBezTo>
                  <a:pt x="1184477" y="282361"/>
                  <a:pt x="1187103" y="255464"/>
                  <a:pt x="1180737" y="230002"/>
                </a:cubicBezTo>
                <a:cubicBezTo>
                  <a:pt x="1175297" y="208242"/>
                  <a:pt x="1145039" y="180704"/>
                  <a:pt x="1124639" y="173904"/>
                </a:cubicBezTo>
                <a:cubicBezTo>
                  <a:pt x="1119029" y="172034"/>
                  <a:pt x="1113245" y="170623"/>
                  <a:pt x="1107810" y="168294"/>
                </a:cubicBezTo>
                <a:cubicBezTo>
                  <a:pt x="1050035" y="143533"/>
                  <a:pt x="1128318" y="171391"/>
                  <a:pt x="1051712" y="145855"/>
                </a:cubicBezTo>
                <a:cubicBezTo>
                  <a:pt x="1046102" y="143985"/>
                  <a:pt x="1040775" y="140736"/>
                  <a:pt x="1034882" y="140245"/>
                </a:cubicBezTo>
                <a:lnTo>
                  <a:pt x="967564" y="134635"/>
                </a:lnTo>
                <a:lnTo>
                  <a:pt x="922686" y="123416"/>
                </a:lnTo>
                <a:lnTo>
                  <a:pt x="900247" y="117806"/>
                </a:lnTo>
                <a:cubicBezTo>
                  <a:pt x="852022" y="85656"/>
                  <a:pt x="913032" y="124197"/>
                  <a:pt x="866588" y="100976"/>
                </a:cubicBezTo>
                <a:cubicBezTo>
                  <a:pt x="860558" y="97961"/>
                  <a:pt x="855788" y="92772"/>
                  <a:pt x="849758" y="89757"/>
                </a:cubicBezTo>
                <a:cubicBezTo>
                  <a:pt x="844469" y="87113"/>
                  <a:pt x="838098" y="87019"/>
                  <a:pt x="832929" y="84147"/>
                </a:cubicBezTo>
                <a:cubicBezTo>
                  <a:pt x="824988" y="79735"/>
                  <a:pt x="798627" y="56629"/>
                  <a:pt x="782441" y="56098"/>
                </a:cubicBezTo>
                <a:cubicBezTo>
                  <a:pt x="674026" y="52543"/>
                  <a:pt x="565528" y="52358"/>
                  <a:pt x="457071" y="50488"/>
                </a:cubicBezTo>
                <a:cubicBezTo>
                  <a:pt x="445851" y="48618"/>
                  <a:pt x="434566" y="47109"/>
                  <a:pt x="423412" y="44878"/>
                </a:cubicBezTo>
                <a:cubicBezTo>
                  <a:pt x="405807" y="41357"/>
                  <a:pt x="400180" y="39004"/>
                  <a:pt x="384144" y="33659"/>
                </a:cubicBezTo>
                <a:cubicBezTo>
                  <a:pt x="367245" y="22393"/>
                  <a:pt x="364800" y="19758"/>
                  <a:pt x="344875" y="11219"/>
                </a:cubicBezTo>
                <a:cubicBezTo>
                  <a:pt x="329787" y="4753"/>
                  <a:pt x="316449" y="3291"/>
                  <a:pt x="299996" y="0"/>
                </a:cubicBezTo>
                <a:cubicBezTo>
                  <a:pt x="265505" y="1725"/>
                  <a:pt x="176642" y="4306"/>
                  <a:pt x="131702" y="11219"/>
                </a:cubicBezTo>
                <a:cubicBezTo>
                  <a:pt x="125857" y="12118"/>
                  <a:pt x="120671" y="15669"/>
                  <a:pt x="114872" y="16829"/>
                </a:cubicBezTo>
                <a:cubicBezTo>
                  <a:pt x="101907" y="19422"/>
                  <a:pt x="88646" y="20265"/>
                  <a:pt x="75604" y="22439"/>
                </a:cubicBezTo>
                <a:cubicBezTo>
                  <a:pt x="48526" y="26952"/>
                  <a:pt x="52402" y="26433"/>
                  <a:pt x="30725" y="33659"/>
                </a:cubicBezTo>
                <a:cubicBezTo>
                  <a:pt x="25466" y="38918"/>
                  <a:pt x="4412" y="57772"/>
                  <a:pt x="2676" y="67318"/>
                </a:cubicBezTo>
                <a:cubicBezTo>
                  <a:pt x="0" y="82036"/>
                  <a:pt x="2676" y="94432"/>
                  <a:pt x="8286" y="106586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7" name="圖片 16" descr="MC900441894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836613"/>
            <a:ext cx="21939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endParaRPr lang="en-US" altLang="zh-TW" smtClean="0"/>
          </a:p>
        </p:txBody>
      </p:sp>
      <p:pic>
        <p:nvPicPr>
          <p:cNvPr id="56323" name="Picture 2" descr="http://www.myexperttravel.com/images/us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7325" y="0"/>
            <a:ext cx="949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5951538" y="5162550"/>
            <a:ext cx="1530350" cy="1554163"/>
          </a:xfrm>
          <a:custGeom>
            <a:avLst/>
            <a:gdLst>
              <a:gd name="connsiteX0" fmla="*/ 33251 w 1529542"/>
              <a:gd name="connsiteY0" fmla="*/ 289957 h 1553492"/>
              <a:gd name="connsiteX1" fmla="*/ 0 w 1529542"/>
              <a:gd name="connsiteY1" fmla="*/ 140328 h 1553492"/>
              <a:gd name="connsiteX2" fmla="*/ 432262 w 1529542"/>
              <a:gd name="connsiteY2" fmla="*/ 73826 h 1553492"/>
              <a:gd name="connsiteX3" fmla="*/ 515389 w 1529542"/>
              <a:gd name="connsiteY3" fmla="*/ 156953 h 1553492"/>
              <a:gd name="connsiteX4" fmla="*/ 947651 w 1529542"/>
              <a:gd name="connsiteY4" fmla="*/ 140328 h 1553492"/>
              <a:gd name="connsiteX5" fmla="*/ 947651 w 1529542"/>
              <a:gd name="connsiteY5" fmla="*/ 140328 h 1553492"/>
              <a:gd name="connsiteX6" fmla="*/ 997527 w 1529542"/>
              <a:gd name="connsiteY6" fmla="*/ 156953 h 1553492"/>
              <a:gd name="connsiteX7" fmla="*/ 997527 w 1529542"/>
              <a:gd name="connsiteY7" fmla="*/ 40575 h 1553492"/>
              <a:gd name="connsiteX8" fmla="*/ 997527 w 1529542"/>
              <a:gd name="connsiteY8" fmla="*/ 40575 h 1553492"/>
              <a:gd name="connsiteX9" fmla="*/ 1097280 w 1529542"/>
              <a:gd name="connsiteY9" fmla="*/ 40575 h 1553492"/>
              <a:gd name="connsiteX10" fmla="*/ 1529542 w 1529542"/>
              <a:gd name="connsiteY10" fmla="*/ 1021477 h 1553492"/>
              <a:gd name="connsiteX11" fmla="*/ 1512916 w 1529542"/>
              <a:gd name="connsiteY11" fmla="*/ 1237608 h 1553492"/>
              <a:gd name="connsiteX12" fmla="*/ 1479665 w 1529542"/>
              <a:gd name="connsiteY12" fmla="*/ 1370612 h 1553492"/>
              <a:gd name="connsiteX13" fmla="*/ 1313411 w 1529542"/>
              <a:gd name="connsiteY13" fmla="*/ 1553492 h 1553492"/>
              <a:gd name="connsiteX14" fmla="*/ 1230283 w 1529542"/>
              <a:gd name="connsiteY14" fmla="*/ 1553492 h 1553492"/>
              <a:gd name="connsiteX15" fmla="*/ 1479665 w 1529542"/>
              <a:gd name="connsiteY15" fmla="*/ 1387237 h 1553492"/>
              <a:gd name="connsiteX16" fmla="*/ 1313411 w 1529542"/>
              <a:gd name="connsiteY16" fmla="*/ 1387237 h 1553492"/>
              <a:gd name="connsiteX17" fmla="*/ 1230283 w 1529542"/>
              <a:gd name="connsiteY17" fmla="*/ 1204357 h 1553492"/>
              <a:gd name="connsiteX18" fmla="*/ 1197032 w 1529542"/>
              <a:gd name="connsiteY18" fmla="*/ 1204357 h 1553492"/>
              <a:gd name="connsiteX19" fmla="*/ 1197032 w 1529542"/>
              <a:gd name="connsiteY19" fmla="*/ 1204357 h 1553492"/>
              <a:gd name="connsiteX20" fmla="*/ 1113905 w 1529542"/>
              <a:gd name="connsiteY20" fmla="*/ 1121230 h 1553492"/>
              <a:gd name="connsiteX21" fmla="*/ 980902 w 1529542"/>
              <a:gd name="connsiteY21" fmla="*/ 938350 h 1553492"/>
              <a:gd name="connsiteX22" fmla="*/ 964276 w 1529542"/>
              <a:gd name="connsiteY22" fmla="*/ 639092 h 1553492"/>
              <a:gd name="connsiteX23" fmla="*/ 847898 w 1529542"/>
              <a:gd name="connsiteY23" fmla="*/ 472837 h 1553492"/>
              <a:gd name="connsiteX24" fmla="*/ 731520 w 1529542"/>
              <a:gd name="connsiteY24" fmla="*/ 323208 h 1553492"/>
              <a:gd name="connsiteX25" fmla="*/ 581891 w 1529542"/>
              <a:gd name="connsiteY25" fmla="*/ 289957 h 1553492"/>
              <a:gd name="connsiteX26" fmla="*/ 515389 w 1529542"/>
              <a:gd name="connsiteY26" fmla="*/ 389710 h 1553492"/>
              <a:gd name="connsiteX27" fmla="*/ 332509 w 1529542"/>
              <a:gd name="connsiteY27" fmla="*/ 339833 h 1553492"/>
              <a:gd name="connsiteX28" fmla="*/ 182880 w 1529542"/>
              <a:gd name="connsiteY28" fmla="*/ 273332 h 1553492"/>
              <a:gd name="connsiteX29" fmla="*/ 33251 w 1529542"/>
              <a:gd name="connsiteY29" fmla="*/ 289957 h 155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29542" h="1553492">
                <a:moveTo>
                  <a:pt x="33251" y="289957"/>
                </a:moveTo>
                <a:lnTo>
                  <a:pt x="0" y="140328"/>
                </a:lnTo>
                <a:lnTo>
                  <a:pt x="432262" y="73826"/>
                </a:lnTo>
                <a:lnTo>
                  <a:pt x="515389" y="156953"/>
                </a:lnTo>
                <a:lnTo>
                  <a:pt x="947651" y="140328"/>
                </a:lnTo>
                <a:lnTo>
                  <a:pt x="947651" y="140328"/>
                </a:lnTo>
                <a:lnTo>
                  <a:pt x="997527" y="156953"/>
                </a:lnTo>
                <a:cubicBezTo>
                  <a:pt x="979534" y="-4992"/>
                  <a:pt x="958460" y="-37562"/>
                  <a:pt x="997527" y="40575"/>
                </a:cubicBezTo>
                <a:lnTo>
                  <a:pt x="997527" y="40575"/>
                </a:lnTo>
                <a:lnTo>
                  <a:pt x="1097280" y="40575"/>
                </a:lnTo>
                <a:lnTo>
                  <a:pt x="1529542" y="1021477"/>
                </a:lnTo>
                <a:lnTo>
                  <a:pt x="1512916" y="1237608"/>
                </a:lnTo>
                <a:lnTo>
                  <a:pt x="1479665" y="1370612"/>
                </a:lnTo>
                <a:lnTo>
                  <a:pt x="1313411" y="1553492"/>
                </a:lnTo>
                <a:lnTo>
                  <a:pt x="1230283" y="1553492"/>
                </a:lnTo>
                <a:lnTo>
                  <a:pt x="1479665" y="1387237"/>
                </a:lnTo>
                <a:lnTo>
                  <a:pt x="1313411" y="1387237"/>
                </a:lnTo>
                <a:cubicBezTo>
                  <a:pt x="1311706" y="1382689"/>
                  <a:pt x="1266510" y="1231527"/>
                  <a:pt x="1230283" y="1204357"/>
                </a:cubicBezTo>
                <a:cubicBezTo>
                  <a:pt x="1221416" y="1197707"/>
                  <a:pt x="1208116" y="1204357"/>
                  <a:pt x="1197032" y="1204357"/>
                </a:cubicBezTo>
                <a:lnTo>
                  <a:pt x="1197032" y="1204357"/>
                </a:lnTo>
                <a:lnTo>
                  <a:pt x="1113905" y="1121230"/>
                </a:lnTo>
                <a:lnTo>
                  <a:pt x="980902" y="938350"/>
                </a:lnTo>
                <a:lnTo>
                  <a:pt x="964276" y="639092"/>
                </a:lnTo>
                <a:lnTo>
                  <a:pt x="847898" y="472837"/>
                </a:lnTo>
                <a:lnTo>
                  <a:pt x="731520" y="323208"/>
                </a:lnTo>
                <a:lnTo>
                  <a:pt x="581891" y="289957"/>
                </a:lnTo>
                <a:lnTo>
                  <a:pt x="515389" y="389710"/>
                </a:lnTo>
                <a:lnTo>
                  <a:pt x="332509" y="339833"/>
                </a:lnTo>
                <a:lnTo>
                  <a:pt x="182880" y="273332"/>
                </a:lnTo>
                <a:lnTo>
                  <a:pt x="33251" y="28995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sp>
        <p:nvSpPr>
          <p:cNvPr id="8" name="圓角矩形圖說文字 9"/>
          <p:cNvSpPr/>
          <p:nvPr/>
        </p:nvSpPr>
        <p:spPr>
          <a:xfrm>
            <a:off x="1187624" y="2636912"/>
            <a:ext cx="5328592" cy="1944216"/>
          </a:xfrm>
          <a:prstGeom prst="wedgeRoundRectCallout">
            <a:avLst>
              <a:gd name="adj1" fmla="val 62235"/>
              <a:gd name="adj2" fmla="val 9512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latin typeface="+mj-lt"/>
              </a:rPr>
              <a:t>What can I do in Florida?</a:t>
            </a:r>
          </a:p>
        </p:txBody>
      </p:sp>
      <p:pic>
        <p:nvPicPr>
          <p:cNvPr id="57350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2349500"/>
            <a:ext cx="17541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upload.wikimedia.org/wikipedia/commons/9/91/Everglades_Alligator-babi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40593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標題 1"/>
          <p:cNvSpPr txBox="1">
            <a:spLocks/>
          </p:cNvSpPr>
          <p:nvPr/>
        </p:nvSpPr>
        <p:spPr bwMode="auto">
          <a:xfrm>
            <a:off x="1008063" y="274638"/>
            <a:ext cx="7127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1500">
                <a:solidFill>
                  <a:srgbClr val="FF0000"/>
                </a:solidFill>
              </a:rPr>
              <a:t>Swamp</a:t>
            </a:r>
            <a:endParaRPr lang="zh-TW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carnival.com/~/media/Images/PreSales/Excursions/Ports_M-Q/PCV/102010/Gallery/xxxwalt-disney-world-magic-kingdom-port-canaveral-orlando-fl-9.ash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5888"/>
            <a:ext cx="9299575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標題 1"/>
          <p:cNvSpPr txBox="1">
            <a:spLocks/>
          </p:cNvSpPr>
          <p:nvPr/>
        </p:nvSpPr>
        <p:spPr bwMode="auto">
          <a:xfrm>
            <a:off x="-33338" y="0"/>
            <a:ext cx="9366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9600">
                <a:solidFill>
                  <a:srgbClr val="FF0000"/>
                </a:solidFill>
              </a:rPr>
              <a:t>Disney World</a:t>
            </a:r>
            <a:endParaRPr lang="zh-TW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sp>
        <p:nvSpPr>
          <p:cNvPr id="9" name="圓角矩形圖說文字 10"/>
          <p:cNvSpPr/>
          <p:nvPr/>
        </p:nvSpPr>
        <p:spPr>
          <a:xfrm>
            <a:off x="1008063" y="2780128"/>
            <a:ext cx="5328592" cy="1872208"/>
          </a:xfrm>
          <a:prstGeom prst="wedgeRoundRectCallout">
            <a:avLst>
              <a:gd name="adj1" fmla="val 63439"/>
              <a:gd name="adj2" fmla="val 5679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700" b="1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rPr>
              <a:t>What can I eat in Florida?</a:t>
            </a:r>
          </a:p>
        </p:txBody>
      </p:sp>
      <p:pic>
        <p:nvPicPr>
          <p:cNvPr id="61446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2349500"/>
            <a:ext cx="17541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traveleatdrinkstuff.files.wordpress.com/2009/05/frenchies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標題 1"/>
          <p:cNvSpPr txBox="1">
            <a:spLocks/>
          </p:cNvSpPr>
          <p:nvPr/>
        </p:nvSpPr>
        <p:spPr bwMode="auto">
          <a:xfrm>
            <a:off x="0" y="274638"/>
            <a:ext cx="9251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9600">
                <a:solidFill>
                  <a:srgbClr val="FF0000"/>
                </a:solidFill>
              </a:rPr>
              <a:t>Alligator tail</a:t>
            </a:r>
            <a:endParaRPr lang="zh-TW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gray">
          <a:xfrm>
            <a:off x="971550" y="4711700"/>
            <a:ext cx="1296988" cy="14033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 b="0"/>
          </a:p>
        </p:txBody>
      </p:sp>
      <p:sp>
        <p:nvSpPr>
          <p:cNvPr id="64515" name="Freeform 3"/>
          <p:cNvSpPr>
            <a:spLocks/>
          </p:cNvSpPr>
          <p:nvPr/>
        </p:nvSpPr>
        <p:spPr bwMode="auto">
          <a:xfrm>
            <a:off x="971550" y="4783138"/>
            <a:ext cx="1368425" cy="1454150"/>
          </a:xfrm>
          <a:custGeom>
            <a:avLst/>
            <a:gdLst>
              <a:gd name="T0" fmla="*/ 0 w 1127"/>
              <a:gd name="T1" fmla="*/ 2147483646 h 1324"/>
              <a:gd name="T2" fmla="*/ 2147483646 w 1127"/>
              <a:gd name="T3" fmla="*/ 2147483646 h 1324"/>
              <a:gd name="T4" fmla="*/ 2147483646 w 1127"/>
              <a:gd name="T5" fmla="*/ 2147483646 h 1324"/>
              <a:gd name="T6" fmla="*/ 2147483646 w 1127"/>
              <a:gd name="T7" fmla="*/ 0 h 1324"/>
              <a:gd name="T8" fmla="*/ 2147483646 w 1127"/>
              <a:gd name="T9" fmla="*/ 2147483646 h 1324"/>
              <a:gd name="T10" fmla="*/ 2147483646 w 1127"/>
              <a:gd name="T11" fmla="*/ 2147483646 h 1324"/>
              <a:gd name="T12" fmla="*/ 0 w 1127"/>
              <a:gd name="T13" fmla="*/ 2147483646 h 13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7"/>
              <a:gd name="T22" fmla="*/ 0 h 1324"/>
              <a:gd name="T23" fmla="*/ 1127 w 1127"/>
              <a:gd name="T24" fmla="*/ 1324 h 13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7" h="1324">
                <a:moveTo>
                  <a:pt x="0" y="652"/>
                </a:moveTo>
                <a:lnTo>
                  <a:pt x="151" y="528"/>
                </a:lnTo>
                <a:lnTo>
                  <a:pt x="495" y="952"/>
                </a:lnTo>
                <a:lnTo>
                  <a:pt x="1127" y="0"/>
                </a:lnTo>
                <a:lnTo>
                  <a:pt x="1127" y="384"/>
                </a:lnTo>
                <a:lnTo>
                  <a:pt x="515" y="1324"/>
                </a:lnTo>
                <a:lnTo>
                  <a:pt x="0" y="6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2589710" y="4797152"/>
            <a:ext cx="5400675" cy="12726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C0C0C0"/>
            </a:solidFill>
            <a:prstDash val="sysDot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8800" smtClean="0">
                <a:latin typeface="Comic Sans MS" panose="030F0702030302020204" pitchFamily="66" charset="0"/>
                <a:ea typeface="標楷體" panose="03000509000000000000" pitchFamily="65" charset="-120"/>
              </a:rPr>
              <a:t>l _ </a:t>
            </a:r>
            <a:r>
              <a:rPr kumimoji="0" lang="en-US" altLang="zh-TW" sz="8800" smtClean="0">
                <a:latin typeface="Arial Rounded MT Bold" panose="020F0704030504030204" pitchFamily="34" charset="0"/>
                <a:ea typeface="標楷體" panose="03000509000000000000" pitchFamily="65" charset="-120"/>
              </a:rPr>
              <a:t>t</a:t>
            </a:r>
            <a:r>
              <a:rPr kumimoji="0" lang="en-US" altLang="zh-TW" sz="8800" smtClean="0">
                <a:latin typeface="Comic Sans MS" panose="030F0702030302020204" pitchFamily="66" charset="0"/>
                <a:ea typeface="標楷體" panose="03000509000000000000" pitchFamily="65" charset="-120"/>
              </a:rPr>
              <a:t> _ s</a:t>
            </a:r>
            <a:endParaRPr kumimoji="0" lang="zh-TW" altLang="en-US" sz="8800" smtClean="0"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pic>
        <p:nvPicPr>
          <p:cNvPr id="47" name="圖片 46" descr="MC90043688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7844" y="1700808"/>
            <a:ext cx="2808312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4520" name="圖片 7" descr="圖片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" y="4763"/>
            <a:ext cx="75946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779838" y="4724400"/>
            <a:ext cx="8747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8800" b="0">
                <a:solidFill>
                  <a:srgbClr val="FF0000"/>
                </a:solidFill>
                <a:ea typeface="標楷體" panose="03000509000000000000" pitchFamily="65" charset="-120"/>
              </a:rPr>
              <a:t>o</a:t>
            </a:r>
            <a:endParaRPr kumimoji="0" lang="zh-TW" altLang="en-US" sz="8800" b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5651500" y="4718050"/>
            <a:ext cx="8747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8800" b="0">
                <a:solidFill>
                  <a:srgbClr val="FF0000"/>
                </a:solidFill>
                <a:ea typeface="標楷體" panose="03000509000000000000" pitchFamily="65" charset="-120"/>
              </a:rPr>
              <a:t>u</a:t>
            </a:r>
            <a:endParaRPr kumimoji="0" lang="zh-TW" altLang="en-US" sz="8800" b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gray">
          <a:xfrm>
            <a:off x="971550" y="4711700"/>
            <a:ext cx="1296988" cy="14033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 b="0"/>
          </a:p>
        </p:txBody>
      </p:sp>
      <p:sp>
        <p:nvSpPr>
          <p:cNvPr id="65539" name="Freeform 3"/>
          <p:cNvSpPr>
            <a:spLocks/>
          </p:cNvSpPr>
          <p:nvPr/>
        </p:nvSpPr>
        <p:spPr bwMode="auto">
          <a:xfrm>
            <a:off x="971550" y="4783138"/>
            <a:ext cx="1368425" cy="1454150"/>
          </a:xfrm>
          <a:custGeom>
            <a:avLst/>
            <a:gdLst>
              <a:gd name="T0" fmla="*/ 0 w 1127"/>
              <a:gd name="T1" fmla="*/ 2147483646 h 1324"/>
              <a:gd name="T2" fmla="*/ 2147483646 w 1127"/>
              <a:gd name="T3" fmla="*/ 2147483646 h 1324"/>
              <a:gd name="T4" fmla="*/ 2147483646 w 1127"/>
              <a:gd name="T5" fmla="*/ 2147483646 h 1324"/>
              <a:gd name="T6" fmla="*/ 2147483646 w 1127"/>
              <a:gd name="T7" fmla="*/ 0 h 1324"/>
              <a:gd name="T8" fmla="*/ 2147483646 w 1127"/>
              <a:gd name="T9" fmla="*/ 2147483646 h 1324"/>
              <a:gd name="T10" fmla="*/ 2147483646 w 1127"/>
              <a:gd name="T11" fmla="*/ 2147483646 h 1324"/>
              <a:gd name="T12" fmla="*/ 0 w 1127"/>
              <a:gd name="T13" fmla="*/ 2147483646 h 13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7"/>
              <a:gd name="T22" fmla="*/ 0 h 1324"/>
              <a:gd name="T23" fmla="*/ 1127 w 1127"/>
              <a:gd name="T24" fmla="*/ 1324 h 13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7" h="1324">
                <a:moveTo>
                  <a:pt x="0" y="652"/>
                </a:moveTo>
                <a:lnTo>
                  <a:pt x="151" y="528"/>
                </a:lnTo>
                <a:lnTo>
                  <a:pt x="495" y="952"/>
                </a:lnTo>
                <a:lnTo>
                  <a:pt x="1127" y="0"/>
                </a:lnTo>
                <a:lnTo>
                  <a:pt x="1127" y="384"/>
                </a:lnTo>
                <a:lnTo>
                  <a:pt x="515" y="1324"/>
                </a:lnTo>
                <a:lnTo>
                  <a:pt x="0" y="6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2589710" y="4797152"/>
            <a:ext cx="5400675" cy="12726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C0C0C0"/>
            </a:solidFill>
            <a:prstDash val="sysDot"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8800" dirty="0">
                <a:latin typeface="+mn-lt"/>
                <a:ea typeface="標楷體" pitchFamily="65" charset="-120"/>
                <a:cs typeface="Tahoma" pitchFamily="34" charset="0"/>
              </a:rPr>
              <a:t>_ a _ e</a:t>
            </a:r>
          </a:p>
        </p:txBody>
      </p:sp>
      <p:pic>
        <p:nvPicPr>
          <p:cNvPr id="65543" name="圖片 7" descr="圖片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" y="4763"/>
            <a:ext cx="75946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圖片 8" descr="MC900053402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163" y="1546225"/>
            <a:ext cx="32416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419475" y="4724400"/>
            <a:ext cx="8747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8800" b="0">
                <a:solidFill>
                  <a:srgbClr val="FF0000"/>
                </a:solidFill>
                <a:ea typeface="標楷體" panose="03000509000000000000" pitchFamily="65" charset="-120"/>
              </a:rPr>
              <a:t>c</a:t>
            </a:r>
            <a:endParaRPr kumimoji="0" lang="zh-TW" altLang="en-US" sz="8800" b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5292725" y="4724400"/>
            <a:ext cx="873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8800" b="0">
                <a:solidFill>
                  <a:srgbClr val="FF0000"/>
                </a:solidFill>
                <a:ea typeface="標楷體" panose="03000509000000000000" pitchFamily="65" charset="-120"/>
              </a:rPr>
              <a:t>v</a:t>
            </a:r>
            <a:endParaRPr kumimoji="0" lang="zh-TW" altLang="en-US" sz="8800" b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"/>
          <p:cNvSpPr>
            <a:spLocks noChangeArrowheads="1"/>
          </p:cNvSpPr>
          <p:nvPr/>
        </p:nvSpPr>
        <p:spPr bwMode="gray">
          <a:xfrm>
            <a:off x="971550" y="4711700"/>
            <a:ext cx="1296988" cy="1403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zh-TW" altLang="en-US" sz="1800" b="0" smtClean="0"/>
          </a:p>
        </p:txBody>
      </p:sp>
      <p:sp>
        <p:nvSpPr>
          <p:cNvPr id="66563" name="Freeform 3"/>
          <p:cNvSpPr>
            <a:spLocks/>
          </p:cNvSpPr>
          <p:nvPr/>
        </p:nvSpPr>
        <p:spPr bwMode="auto">
          <a:xfrm>
            <a:off x="971550" y="4783138"/>
            <a:ext cx="1368425" cy="1454150"/>
          </a:xfrm>
          <a:custGeom>
            <a:avLst/>
            <a:gdLst>
              <a:gd name="T0" fmla="*/ 0 w 1127"/>
              <a:gd name="T1" fmla="*/ 2147483646 h 1324"/>
              <a:gd name="T2" fmla="*/ 2147483646 w 1127"/>
              <a:gd name="T3" fmla="*/ 2147483646 h 1324"/>
              <a:gd name="T4" fmla="*/ 2147483646 w 1127"/>
              <a:gd name="T5" fmla="*/ 2147483646 h 1324"/>
              <a:gd name="T6" fmla="*/ 2147483646 w 1127"/>
              <a:gd name="T7" fmla="*/ 0 h 1324"/>
              <a:gd name="T8" fmla="*/ 2147483646 w 1127"/>
              <a:gd name="T9" fmla="*/ 2147483646 h 1324"/>
              <a:gd name="T10" fmla="*/ 2147483646 w 1127"/>
              <a:gd name="T11" fmla="*/ 2147483646 h 1324"/>
              <a:gd name="T12" fmla="*/ 0 w 1127"/>
              <a:gd name="T13" fmla="*/ 2147483646 h 13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7"/>
              <a:gd name="T22" fmla="*/ 0 h 1324"/>
              <a:gd name="T23" fmla="*/ 1127 w 1127"/>
              <a:gd name="T24" fmla="*/ 1324 h 13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7" h="1324">
                <a:moveTo>
                  <a:pt x="0" y="652"/>
                </a:moveTo>
                <a:lnTo>
                  <a:pt x="151" y="528"/>
                </a:lnTo>
                <a:lnTo>
                  <a:pt x="495" y="952"/>
                </a:lnTo>
                <a:lnTo>
                  <a:pt x="1127" y="0"/>
                </a:lnTo>
                <a:lnTo>
                  <a:pt x="1127" y="384"/>
                </a:lnTo>
                <a:lnTo>
                  <a:pt x="515" y="1324"/>
                </a:lnTo>
                <a:lnTo>
                  <a:pt x="0" y="6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2589710" y="4797152"/>
            <a:ext cx="5400675" cy="12726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C0C0C0"/>
            </a:solidFill>
            <a:prstDash val="sysDot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8800" smtClean="0">
                <a:latin typeface="Arial Rounded MT Bold" panose="020F0704030504030204" pitchFamily="34" charset="0"/>
                <a:ea typeface="標楷體" panose="03000509000000000000" pitchFamily="65" charset="-120"/>
              </a:rPr>
              <a:t>t </a:t>
            </a:r>
            <a:r>
              <a:rPr kumimoji="0" lang="en-US" altLang="zh-TW" sz="8800" smtClean="0">
                <a:latin typeface="Comic Sans MS" panose="030F0702030302020204" pitchFamily="66" charset="0"/>
                <a:ea typeface="標楷體" panose="03000509000000000000" pitchFamily="65" charset="-120"/>
              </a:rPr>
              <a:t>_ n n _ l</a:t>
            </a:r>
            <a:endParaRPr kumimoji="0" lang="zh-TW" altLang="en-US" sz="8800" smtClean="0"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pic>
        <p:nvPicPr>
          <p:cNvPr id="66567" name="圖片 7" descr="圖片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4763"/>
            <a:ext cx="75946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 descr="PICT2093台南-白河-竹門綠色隧道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772" y="1493404"/>
            <a:ext cx="4104456" cy="3078342"/>
          </a:xfrm>
          <a:prstGeom prst="roundRect">
            <a:avLst/>
          </a:prstGeom>
        </p:spPr>
      </p:pic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3348038" y="4652963"/>
            <a:ext cx="8731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8800" b="0">
                <a:solidFill>
                  <a:srgbClr val="FF0000"/>
                </a:solidFill>
                <a:ea typeface="標楷體" panose="03000509000000000000" pitchFamily="65" charset="-120"/>
              </a:rPr>
              <a:t>u</a:t>
            </a:r>
            <a:endParaRPr kumimoji="0" lang="zh-TW" altLang="en-US" sz="8800" b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6300788" y="4652963"/>
            <a:ext cx="8731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8800" b="0">
                <a:solidFill>
                  <a:srgbClr val="FF0000"/>
                </a:solidFill>
                <a:ea typeface="標楷體" panose="03000509000000000000" pitchFamily="65" charset="-120"/>
              </a:rPr>
              <a:t>e</a:t>
            </a:r>
            <a:endParaRPr kumimoji="0" lang="zh-TW" altLang="en-US" sz="8800" b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gray">
          <a:xfrm>
            <a:off x="971550" y="4711700"/>
            <a:ext cx="1296988" cy="14033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 b="0"/>
          </a:p>
        </p:txBody>
      </p:sp>
      <p:sp>
        <p:nvSpPr>
          <p:cNvPr id="67587" name="Freeform 3"/>
          <p:cNvSpPr>
            <a:spLocks/>
          </p:cNvSpPr>
          <p:nvPr/>
        </p:nvSpPr>
        <p:spPr bwMode="auto">
          <a:xfrm>
            <a:off x="971550" y="4783138"/>
            <a:ext cx="1368425" cy="1454150"/>
          </a:xfrm>
          <a:custGeom>
            <a:avLst/>
            <a:gdLst>
              <a:gd name="T0" fmla="*/ 0 w 1127"/>
              <a:gd name="T1" fmla="*/ 2147483646 h 1324"/>
              <a:gd name="T2" fmla="*/ 2147483646 w 1127"/>
              <a:gd name="T3" fmla="*/ 2147483646 h 1324"/>
              <a:gd name="T4" fmla="*/ 2147483646 w 1127"/>
              <a:gd name="T5" fmla="*/ 2147483646 h 1324"/>
              <a:gd name="T6" fmla="*/ 2147483646 w 1127"/>
              <a:gd name="T7" fmla="*/ 0 h 1324"/>
              <a:gd name="T8" fmla="*/ 2147483646 w 1127"/>
              <a:gd name="T9" fmla="*/ 2147483646 h 1324"/>
              <a:gd name="T10" fmla="*/ 2147483646 w 1127"/>
              <a:gd name="T11" fmla="*/ 2147483646 h 1324"/>
              <a:gd name="T12" fmla="*/ 0 w 1127"/>
              <a:gd name="T13" fmla="*/ 2147483646 h 13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7"/>
              <a:gd name="T22" fmla="*/ 0 h 1324"/>
              <a:gd name="T23" fmla="*/ 1127 w 1127"/>
              <a:gd name="T24" fmla="*/ 1324 h 13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7" h="1324">
                <a:moveTo>
                  <a:pt x="0" y="652"/>
                </a:moveTo>
                <a:lnTo>
                  <a:pt x="151" y="528"/>
                </a:lnTo>
                <a:lnTo>
                  <a:pt x="495" y="952"/>
                </a:lnTo>
                <a:lnTo>
                  <a:pt x="1127" y="0"/>
                </a:lnTo>
                <a:lnTo>
                  <a:pt x="1127" y="384"/>
                </a:lnTo>
                <a:lnTo>
                  <a:pt x="515" y="1324"/>
                </a:lnTo>
                <a:lnTo>
                  <a:pt x="0" y="6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2589710" y="4797152"/>
            <a:ext cx="5400675" cy="12726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C0C0C0"/>
            </a:solidFill>
            <a:prstDash val="sysDot"/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5200" smtClean="0">
                <a:latin typeface="Comic Sans MS" panose="030F0702030302020204" pitchFamily="66" charset="0"/>
                <a:ea typeface="標楷體" panose="03000509000000000000" pitchFamily="65" charset="-120"/>
              </a:rPr>
              <a:t>h _ t   s p r _ _ g</a:t>
            </a:r>
            <a:endParaRPr kumimoji="0" lang="zh-TW" altLang="en-US" sz="5200" smtClean="0"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pic>
        <p:nvPicPr>
          <p:cNvPr id="67591" name="圖片 7" descr="圖片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4763"/>
            <a:ext cx="75946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 descr="關子嶺溫泉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585" y="1484784"/>
            <a:ext cx="6016829" cy="3034640"/>
          </a:xfrm>
          <a:prstGeom prst="roundRect">
            <a:avLst/>
          </a:prstGeom>
        </p:spPr>
      </p:pic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2987675" y="4718050"/>
            <a:ext cx="8747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5200" b="0">
                <a:solidFill>
                  <a:srgbClr val="FF0000"/>
                </a:solidFill>
                <a:ea typeface="標楷體" panose="03000509000000000000" pitchFamily="65" charset="-120"/>
              </a:rPr>
              <a:t>o</a:t>
            </a:r>
            <a:endParaRPr kumimoji="0" lang="zh-TW" altLang="en-US" sz="5200" b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6084888" y="4724400"/>
            <a:ext cx="873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5200" b="0">
                <a:solidFill>
                  <a:srgbClr val="FF0000"/>
                </a:solidFill>
                <a:ea typeface="標楷體" panose="03000509000000000000" pitchFamily="65" charset="-120"/>
              </a:rPr>
              <a:t>i</a:t>
            </a:r>
            <a:endParaRPr kumimoji="0" lang="zh-TW" altLang="en-US" sz="5200" b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6732588" y="4718050"/>
            <a:ext cx="873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5200" b="0">
                <a:solidFill>
                  <a:srgbClr val="FF0000"/>
                </a:solidFill>
                <a:ea typeface="標楷體" panose="03000509000000000000" pitchFamily="65" charset="-120"/>
              </a:rPr>
              <a:t>n</a:t>
            </a:r>
            <a:endParaRPr kumimoji="0" lang="zh-TW" altLang="en-US" sz="5200" b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z="7200" smtClean="0"/>
              <a:t>Vocabulary</a:t>
            </a:r>
            <a:endParaRPr lang="zh-TW" altLang="en-US" sz="7200" smtClean="0"/>
          </a:p>
        </p:txBody>
      </p:sp>
      <p:grpSp>
        <p:nvGrpSpPr>
          <p:cNvPr id="2" name="群組 16"/>
          <p:cNvGrpSpPr/>
          <p:nvPr/>
        </p:nvGrpSpPr>
        <p:grpSpPr>
          <a:xfrm>
            <a:off x="683568" y="1628800"/>
            <a:ext cx="2808312" cy="730041"/>
            <a:chOff x="3707904" y="4859199"/>
            <a:chExt cx="4968552" cy="730041"/>
          </a:xfrm>
          <a:solidFill>
            <a:srgbClr val="00B050"/>
          </a:solidFill>
        </p:grpSpPr>
        <p:sp>
          <p:nvSpPr>
            <p:cNvPr id="14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+mn-ea"/>
              </a:endParaRPr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25400" algn="ctr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+mn-ea"/>
              </a:endParaRP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4800" dirty="0">
                  <a:latin typeface="EngTRESS B" pitchFamily="2" charset="0"/>
                  <a:ea typeface="+mn-ea"/>
                </a:rPr>
                <a:t>lotus </a:t>
              </a:r>
              <a:endParaRPr kumimoji="0" lang="zh-TW" altLang="en-US" sz="4800" dirty="0">
                <a:latin typeface="EngTRESS B" pitchFamily="2" charset="0"/>
                <a:ea typeface="+mn-ea"/>
              </a:endParaRPr>
            </a:p>
          </p:txBody>
        </p:sp>
      </p:grpSp>
      <p:grpSp>
        <p:nvGrpSpPr>
          <p:cNvPr id="3" name="群組 17"/>
          <p:cNvGrpSpPr/>
          <p:nvPr/>
        </p:nvGrpSpPr>
        <p:grpSpPr>
          <a:xfrm>
            <a:off x="3167844" y="3063980"/>
            <a:ext cx="2808312" cy="730041"/>
            <a:chOff x="3707904" y="4859199"/>
            <a:chExt cx="4968552" cy="730041"/>
          </a:xfrm>
          <a:solidFill>
            <a:srgbClr val="FF6699"/>
          </a:solidFill>
        </p:grpSpPr>
        <p:sp>
          <p:nvSpPr>
            <p:cNvPr id="19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grpFill/>
            <a:ln w="25400" algn="ctr">
              <a:solidFill>
                <a:srgbClr val="FF6699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+mn-ea"/>
              </a:endParaRPr>
            </a:p>
          </p:txBody>
        </p:sp>
        <p:sp>
          <p:nvSpPr>
            <p:cNvPr id="20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25400" algn="ctr">
              <a:solidFill>
                <a:srgbClr val="FF6699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+mn-ea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4800" dirty="0">
                  <a:latin typeface="EngTRESS B" pitchFamily="2" charset="0"/>
                  <a:ea typeface="+mn-ea"/>
                </a:rPr>
                <a:t>tunnel</a:t>
              </a:r>
              <a:endParaRPr kumimoji="0" lang="zh-TW" altLang="en-US" sz="4800" dirty="0">
                <a:latin typeface="EngTRESS B" pitchFamily="2" charset="0"/>
                <a:ea typeface="+mn-ea"/>
              </a:endParaRPr>
            </a:p>
          </p:txBody>
        </p:sp>
      </p:grpSp>
      <p:grpSp>
        <p:nvGrpSpPr>
          <p:cNvPr id="4" name="群組 21"/>
          <p:cNvGrpSpPr/>
          <p:nvPr/>
        </p:nvGrpSpPr>
        <p:grpSpPr>
          <a:xfrm>
            <a:off x="5940152" y="1628800"/>
            <a:ext cx="2808312" cy="730041"/>
            <a:chOff x="3707904" y="4859199"/>
            <a:chExt cx="4968552" cy="730041"/>
          </a:xfrm>
          <a:solidFill>
            <a:srgbClr val="FFC000"/>
          </a:solidFill>
        </p:grpSpPr>
        <p:sp>
          <p:nvSpPr>
            <p:cNvPr id="23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grpFill/>
            <a:ln w="25400" algn="ctr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+mn-ea"/>
              </a:endParaRPr>
            </a:p>
          </p:txBody>
        </p:sp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25400" algn="ctr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+mn-ea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4800" dirty="0">
                  <a:latin typeface="EngTRESS B" pitchFamily="2" charset="0"/>
                  <a:ea typeface="+mn-ea"/>
                </a:rPr>
                <a:t>cave</a:t>
              </a:r>
              <a:endParaRPr kumimoji="0" lang="zh-TW" altLang="en-US" sz="4800" dirty="0">
                <a:latin typeface="EngTRESS B" pitchFamily="2" charset="0"/>
                <a:ea typeface="+mn-ea"/>
              </a:endParaRPr>
            </a:p>
          </p:txBody>
        </p:sp>
      </p:grpSp>
      <p:grpSp>
        <p:nvGrpSpPr>
          <p:cNvPr id="5" name="群組 25"/>
          <p:cNvGrpSpPr/>
          <p:nvPr/>
        </p:nvGrpSpPr>
        <p:grpSpPr>
          <a:xfrm>
            <a:off x="683568" y="4725144"/>
            <a:ext cx="2808312" cy="730041"/>
            <a:chOff x="3707904" y="4859199"/>
            <a:chExt cx="4968552" cy="730041"/>
          </a:xfrm>
          <a:solidFill>
            <a:srgbClr val="00B0F0"/>
          </a:solidFill>
        </p:grpSpPr>
        <p:sp>
          <p:nvSpPr>
            <p:cNvPr id="27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grpFill/>
            <a:ln w="2540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+mn-ea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2540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+mn-ea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4800" dirty="0">
                  <a:latin typeface="EngTRESS B" pitchFamily="2" charset="0"/>
                  <a:ea typeface="+mn-ea"/>
                </a:rPr>
                <a:t>hot spring</a:t>
              </a:r>
              <a:endParaRPr kumimoji="0" lang="zh-TW" altLang="en-US" sz="4800" dirty="0">
                <a:latin typeface="EngTRESS B" pitchFamily="2" charset="0"/>
                <a:ea typeface="+mn-ea"/>
              </a:endParaRPr>
            </a:p>
          </p:txBody>
        </p:sp>
      </p:grpSp>
      <p:grpSp>
        <p:nvGrpSpPr>
          <p:cNvPr id="6" name="群組 29"/>
          <p:cNvGrpSpPr/>
          <p:nvPr/>
        </p:nvGrpSpPr>
        <p:grpSpPr>
          <a:xfrm>
            <a:off x="5940152" y="4725144"/>
            <a:ext cx="2808312" cy="730041"/>
            <a:chOff x="3707904" y="4859199"/>
            <a:chExt cx="4968552" cy="730041"/>
          </a:xfrm>
          <a:solidFill>
            <a:schemeClr val="accent6">
              <a:lumMod val="75000"/>
            </a:schemeClr>
          </a:solidFill>
        </p:grpSpPr>
        <p:sp>
          <p:nvSpPr>
            <p:cNvPr id="31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grpFill/>
            <a:ln w="25400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+mn-ea"/>
              </a:endParaRPr>
            </a:p>
          </p:txBody>
        </p:sp>
        <p:sp>
          <p:nvSpPr>
            <p:cNvPr id="32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25400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+mn-ea"/>
              </a:endParaRP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4800" dirty="0">
                  <a:latin typeface="EngTRESS B" pitchFamily="2" charset="0"/>
                  <a:ea typeface="+mn-ea"/>
                </a:rPr>
                <a:t>seed</a:t>
              </a:r>
              <a:endParaRPr kumimoji="0" lang="zh-TW" altLang="en-US" sz="4800" dirty="0">
                <a:latin typeface="EngTRESS B" pitchFamily="2" charset="0"/>
                <a:ea typeface="+mn-ea"/>
              </a:endParaRPr>
            </a:p>
          </p:txBody>
        </p:sp>
      </p:grpSp>
      <p:pic>
        <p:nvPicPr>
          <p:cNvPr id="9224" name="圖片 33" descr="MC900290684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950" y="2924175"/>
            <a:ext cx="29400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圖片 34" descr="MC900421210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4005263"/>
            <a:ext cx="10795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圖片 35" descr="MC900417054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708275"/>
            <a:ext cx="18002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gray">
          <a:xfrm>
            <a:off x="971550" y="4711700"/>
            <a:ext cx="1296988" cy="14033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 b="0"/>
          </a:p>
        </p:txBody>
      </p:sp>
      <p:sp>
        <p:nvSpPr>
          <p:cNvPr id="68611" name="Freeform 3"/>
          <p:cNvSpPr>
            <a:spLocks/>
          </p:cNvSpPr>
          <p:nvPr/>
        </p:nvSpPr>
        <p:spPr bwMode="auto">
          <a:xfrm>
            <a:off x="971550" y="4783138"/>
            <a:ext cx="1368425" cy="1454150"/>
          </a:xfrm>
          <a:custGeom>
            <a:avLst/>
            <a:gdLst>
              <a:gd name="T0" fmla="*/ 0 w 1127"/>
              <a:gd name="T1" fmla="*/ 2147483646 h 1324"/>
              <a:gd name="T2" fmla="*/ 2147483646 w 1127"/>
              <a:gd name="T3" fmla="*/ 2147483646 h 1324"/>
              <a:gd name="T4" fmla="*/ 2147483646 w 1127"/>
              <a:gd name="T5" fmla="*/ 2147483646 h 1324"/>
              <a:gd name="T6" fmla="*/ 2147483646 w 1127"/>
              <a:gd name="T7" fmla="*/ 0 h 1324"/>
              <a:gd name="T8" fmla="*/ 2147483646 w 1127"/>
              <a:gd name="T9" fmla="*/ 2147483646 h 1324"/>
              <a:gd name="T10" fmla="*/ 2147483646 w 1127"/>
              <a:gd name="T11" fmla="*/ 2147483646 h 1324"/>
              <a:gd name="T12" fmla="*/ 0 w 1127"/>
              <a:gd name="T13" fmla="*/ 2147483646 h 13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7"/>
              <a:gd name="T22" fmla="*/ 0 h 1324"/>
              <a:gd name="T23" fmla="*/ 1127 w 1127"/>
              <a:gd name="T24" fmla="*/ 1324 h 13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7" h="1324">
                <a:moveTo>
                  <a:pt x="0" y="652"/>
                </a:moveTo>
                <a:lnTo>
                  <a:pt x="151" y="528"/>
                </a:lnTo>
                <a:lnTo>
                  <a:pt x="495" y="952"/>
                </a:lnTo>
                <a:lnTo>
                  <a:pt x="1127" y="0"/>
                </a:lnTo>
                <a:lnTo>
                  <a:pt x="1127" y="384"/>
                </a:lnTo>
                <a:lnTo>
                  <a:pt x="515" y="1324"/>
                </a:lnTo>
                <a:lnTo>
                  <a:pt x="0" y="6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2589710" y="4797152"/>
            <a:ext cx="5400675" cy="12726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C0C0C0"/>
            </a:solidFill>
            <a:prstDash val="sysDot"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8800" smtClean="0">
                <a:latin typeface="Comic Sans MS" panose="030F0702030302020204" pitchFamily="66" charset="0"/>
                <a:ea typeface="標楷體" panose="03000509000000000000" pitchFamily="65" charset="-120"/>
              </a:rPr>
              <a:t>s _ e _</a:t>
            </a:r>
            <a:endParaRPr kumimoji="0" lang="zh-TW" altLang="en-US" sz="8800" smtClean="0"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pic>
        <p:nvPicPr>
          <p:cNvPr id="68615" name="圖片 7" descr="圖片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4763"/>
            <a:ext cx="75946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 descr="MC900056594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912" y="1556792"/>
            <a:ext cx="2568175" cy="30696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4284663" y="4724400"/>
            <a:ext cx="873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8800" b="0">
                <a:solidFill>
                  <a:srgbClr val="FF0000"/>
                </a:solidFill>
                <a:ea typeface="標楷體" panose="03000509000000000000" pitchFamily="65" charset="-120"/>
              </a:rPr>
              <a:t>e</a:t>
            </a:r>
            <a:endParaRPr kumimoji="0" lang="zh-TW" altLang="en-US" sz="8800" b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6227763" y="4724400"/>
            <a:ext cx="8747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8800" b="0">
                <a:solidFill>
                  <a:srgbClr val="FF0000"/>
                </a:solidFill>
                <a:ea typeface="標楷體" panose="03000509000000000000" pitchFamily="65" charset="-120"/>
              </a:rPr>
              <a:t>d</a:t>
            </a:r>
            <a:endParaRPr kumimoji="0" lang="zh-TW" altLang="en-US" sz="8800" b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7154863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圖片 4" descr="圖片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86201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文字方塊 8"/>
          <p:cNvSpPr txBox="1">
            <a:spLocks noChangeArrowheads="1"/>
          </p:cNvSpPr>
          <p:nvPr/>
        </p:nvSpPr>
        <p:spPr bwMode="auto">
          <a:xfrm>
            <a:off x="250825" y="-26988"/>
            <a:ext cx="7993063" cy="669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Dear friends,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  The Baihe District of Tainan City is very beautiful.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It is known for its _</a:t>
            </a:r>
            <a:r>
              <a:rPr kumimoji="0" lang="zh-TW" altLang="en-US" sz="2800"/>
              <a:t> </a:t>
            </a:r>
            <a:r>
              <a:rPr kumimoji="0" lang="en-US" altLang="zh-TW" sz="2800"/>
              <a:t>_</a:t>
            </a:r>
            <a:r>
              <a:rPr kumimoji="0" lang="zh-TW" altLang="en-US" sz="2800"/>
              <a:t> </a:t>
            </a:r>
            <a:r>
              <a:rPr kumimoji="0" lang="en-US" altLang="zh-TW" sz="2800"/>
              <a:t>_</a:t>
            </a:r>
            <a:r>
              <a:rPr kumimoji="0" lang="zh-TW" altLang="en-US" sz="2800"/>
              <a:t>   </a:t>
            </a:r>
            <a:r>
              <a:rPr kumimoji="0" lang="en-US" altLang="zh-TW" sz="2800"/>
              <a:t>_</a:t>
            </a:r>
            <a:r>
              <a:rPr kumimoji="0" lang="zh-TW" altLang="en-US" sz="2800"/>
              <a:t> </a:t>
            </a:r>
            <a:r>
              <a:rPr kumimoji="0" lang="en-US" altLang="zh-TW" sz="2800"/>
              <a:t>_</a:t>
            </a:r>
            <a:r>
              <a:rPr kumimoji="0" lang="zh-TW" altLang="en-US" sz="2800"/>
              <a:t> </a:t>
            </a:r>
            <a:r>
              <a:rPr kumimoji="0" lang="en-US" altLang="zh-TW" sz="2800"/>
              <a:t>_</a:t>
            </a:r>
            <a:r>
              <a:rPr kumimoji="0" lang="zh-TW" altLang="en-US" sz="2800"/>
              <a:t> </a:t>
            </a:r>
            <a:r>
              <a:rPr kumimoji="0" lang="en-US" altLang="zh-TW" sz="2800"/>
              <a:t>_</a:t>
            </a:r>
            <a:r>
              <a:rPr kumimoji="0" lang="zh-TW" altLang="en-US" sz="2800"/>
              <a:t> </a:t>
            </a:r>
            <a:r>
              <a:rPr kumimoji="0" lang="en-US" altLang="zh-TW" sz="2800"/>
              <a:t>_</a:t>
            </a:r>
            <a:r>
              <a:rPr kumimoji="0" lang="zh-TW" altLang="en-US" sz="2800"/>
              <a:t> </a:t>
            </a:r>
            <a:r>
              <a:rPr kumimoji="0" lang="en-US" altLang="zh-TW" sz="2800"/>
              <a:t>_</a:t>
            </a:r>
            <a:r>
              <a:rPr kumimoji="0" lang="zh-TW" altLang="en-US" sz="2800"/>
              <a:t> </a:t>
            </a:r>
            <a:r>
              <a:rPr kumimoji="0" lang="en-US" altLang="zh-TW" sz="2800"/>
              <a:t>_</a:t>
            </a:r>
            <a:r>
              <a:rPr kumimoji="0" lang="zh-TW" altLang="en-US" sz="2800"/>
              <a:t> </a:t>
            </a:r>
            <a:r>
              <a:rPr kumimoji="0" lang="en-US" altLang="zh-TW" sz="2800"/>
              <a:t>and </a:t>
            </a:r>
            <a:r>
              <a:rPr kumimoji="0" lang="zh-TW" altLang="en-US" sz="2800"/>
              <a:t> </a:t>
            </a:r>
            <a:r>
              <a:rPr kumimoji="0" lang="en-US" altLang="zh-TW" sz="2800"/>
              <a:t>_</a:t>
            </a:r>
            <a:r>
              <a:rPr kumimoji="0" lang="zh-TW" altLang="en-US" sz="2800"/>
              <a:t> </a:t>
            </a:r>
            <a:r>
              <a:rPr kumimoji="0" lang="en-US" altLang="zh-TW" sz="2800"/>
              <a:t>_</a:t>
            </a:r>
            <a:r>
              <a:rPr kumimoji="0" lang="zh-TW" altLang="en-US" sz="2800"/>
              <a:t> </a:t>
            </a:r>
            <a:r>
              <a:rPr kumimoji="0" lang="en-US" altLang="zh-TW" sz="2800"/>
              <a:t>_</a:t>
            </a:r>
            <a:r>
              <a:rPr kumimoji="0" lang="zh-TW" altLang="en-US" sz="2800"/>
              <a:t> </a:t>
            </a:r>
            <a:r>
              <a:rPr kumimoji="0" lang="en-US" altLang="zh-TW" sz="2800"/>
              <a:t>_</a:t>
            </a:r>
            <a:r>
              <a:rPr kumimoji="0" lang="zh-TW" altLang="en-US" sz="2800"/>
              <a:t> </a:t>
            </a:r>
            <a:r>
              <a:rPr kumimoji="0" lang="en-US" altLang="zh-TW" sz="2800"/>
              <a:t>_</a:t>
            </a:r>
            <a:r>
              <a:rPr kumimoji="0" lang="zh-TW" altLang="en-US" sz="2800"/>
              <a:t>  </a:t>
            </a:r>
            <a:r>
              <a:rPr kumimoji="0" lang="en-US" altLang="zh-TW" sz="2800"/>
              <a:t>Festival.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800"/>
              <a:t>  </a:t>
            </a:r>
            <a:r>
              <a:rPr kumimoji="0" lang="en-US" altLang="zh-TW" sz="2800"/>
              <a:t>I really enjoyed visiting the trip today.</a:t>
            </a:r>
            <a:r>
              <a:rPr kumimoji="0" lang="zh-TW" altLang="en-US" sz="2800"/>
              <a:t>   </a:t>
            </a:r>
            <a:endParaRPr kumimoji="0" lang="en-US" altLang="zh-TW" sz="2800"/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800"/>
              <a:t>  </a:t>
            </a:r>
            <a:r>
              <a:rPr kumimoji="0" lang="en-US" altLang="zh-TW" sz="2800"/>
              <a:t>Maybe someday you can try it, too!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800"/>
              <a:t>                               </a:t>
            </a:r>
            <a:r>
              <a:rPr kumimoji="0" lang="en-US" altLang="zh-TW" sz="2800"/>
              <a:t>_______(name)</a:t>
            </a:r>
            <a:r>
              <a:rPr kumimoji="0" lang="zh-TW" altLang="en-US" sz="2800"/>
              <a:t>                               </a:t>
            </a:r>
            <a:endParaRPr kumimoji="0" lang="en-US" altLang="zh-TW" sz="2800"/>
          </a:p>
        </p:txBody>
      </p:sp>
      <p:grpSp>
        <p:nvGrpSpPr>
          <p:cNvPr id="2" name="群組 42"/>
          <p:cNvGrpSpPr>
            <a:grpSpLocks/>
          </p:cNvGrpSpPr>
          <p:nvPr/>
        </p:nvGrpSpPr>
        <p:grpSpPr bwMode="auto">
          <a:xfrm>
            <a:off x="3635375" y="2781300"/>
            <a:ext cx="4105275" cy="541338"/>
            <a:chOff x="3635896" y="2833772"/>
            <a:chExt cx="4104456" cy="542384"/>
          </a:xfrm>
        </p:grpSpPr>
        <p:sp>
          <p:nvSpPr>
            <p:cNvPr id="70701" name="文字方塊 24"/>
            <p:cNvSpPr txBox="1">
              <a:spLocks noChangeArrowheads="1"/>
            </p:cNvSpPr>
            <p:nvPr/>
          </p:nvSpPr>
          <p:spPr bwMode="auto">
            <a:xfrm>
              <a:off x="3635896" y="2852936"/>
              <a:ext cx="3914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h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70702" name="文字方塊 25"/>
            <p:cNvSpPr txBox="1">
              <a:spLocks noChangeArrowheads="1"/>
            </p:cNvSpPr>
            <p:nvPr/>
          </p:nvSpPr>
          <p:spPr bwMode="auto">
            <a:xfrm>
              <a:off x="4027350" y="2852936"/>
              <a:ext cx="3738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o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70703" name="文字方塊 26"/>
            <p:cNvSpPr txBox="1">
              <a:spLocks noChangeArrowheads="1"/>
            </p:cNvSpPr>
            <p:nvPr/>
          </p:nvSpPr>
          <p:spPr bwMode="auto">
            <a:xfrm>
              <a:off x="4392846" y="2852936"/>
              <a:ext cx="3545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t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70704" name="文字方塊 27"/>
            <p:cNvSpPr txBox="1">
              <a:spLocks noChangeArrowheads="1"/>
            </p:cNvSpPr>
            <p:nvPr/>
          </p:nvSpPr>
          <p:spPr bwMode="auto">
            <a:xfrm>
              <a:off x="5076056" y="2852936"/>
              <a:ext cx="3593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s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70705" name="文字方塊 28"/>
            <p:cNvSpPr txBox="1">
              <a:spLocks noChangeArrowheads="1"/>
            </p:cNvSpPr>
            <p:nvPr/>
          </p:nvSpPr>
          <p:spPr bwMode="auto">
            <a:xfrm>
              <a:off x="5491118" y="2833772"/>
              <a:ext cx="3770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p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70706" name="文字方塊 29"/>
            <p:cNvSpPr txBox="1">
              <a:spLocks noChangeArrowheads="1"/>
            </p:cNvSpPr>
            <p:nvPr/>
          </p:nvSpPr>
          <p:spPr bwMode="auto">
            <a:xfrm>
              <a:off x="5868144" y="2852936"/>
              <a:ext cx="3577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r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70707" name="文字方塊 30"/>
            <p:cNvSpPr txBox="1">
              <a:spLocks noChangeArrowheads="1"/>
            </p:cNvSpPr>
            <p:nvPr/>
          </p:nvSpPr>
          <p:spPr bwMode="auto">
            <a:xfrm>
              <a:off x="6230560" y="2852936"/>
              <a:ext cx="2856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i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70708" name="文字方塊 31"/>
            <p:cNvSpPr txBox="1">
              <a:spLocks noChangeArrowheads="1"/>
            </p:cNvSpPr>
            <p:nvPr/>
          </p:nvSpPr>
          <p:spPr bwMode="auto">
            <a:xfrm>
              <a:off x="6588224" y="2852936"/>
              <a:ext cx="37221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n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70709" name="文字方塊 32"/>
            <p:cNvSpPr txBox="1">
              <a:spLocks noChangeArrowheads="1"/>
            </p:cNvSpPr>
            <p:nvPr/>
          </p:nvSpPr>
          <p:spPr bwMode="auto">
            <a:xfrm>
              <a:off x="6948264" y="2852936"/>
              <a:ext cx="3754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g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70710" name="文字方塊 33"/>
            <p:cNvSpPr txBox="1">
              <a:spLocks noChangeArrowheads="1"/>
            </p:cNvSpPr>
            <p:nvPr/>
          </p:nvSpPr>
          <p:spPr bwMode="auto">
            <a:xfrm>
              <a:off x="7380958" y="2852936"/>
              <a:ext cx="3593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s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</p:grpSp>
      <p:grpSp>
        <p:nvGrpSpPr>
          <p:cNvPr id="3" name="群組 43"/>
          <p:cNvGrpSpPr>
            <a:grpSpLocks/>
          </p:cNvGrpSpPr>
          <p:nvPr/>
        </p:nvGrpSpPr>
        <p:grpSpPr bwMode="auto">
          <a:xfrm>
            <a:off x="1187450" y="3644900"/>
            <a:ext cx="1882775" cy="523875"/>
            <a:chOff x="1187624" y="3697868"/>
            <a:chExt cx="1882782" cy="523220"/>
          </a:xfrm>
        </p:grpSpPr>
        <p:sp>
          <p:nvSpPr>
            <p:cNvPr id="70696" name="文字方塊 34"/>
            <p:cNvSpPr txBox="1">
              <a:spLocks noChangeArrowheads="1"/>
            </p:cNvSpPr>
            <p:nvPr/>
          </p:nvSpPr>
          <p:spPr bwMode="auto">
            <a:xfrm>
              <a:off x="1547664" y="3697868"/>
              <a:ext cx="3738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o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70697" name="文字方塊 35"/>
            <p:cNvSpPr txBox="1">
              <a:spLocks noChangeArrowheads="1"/>
            </p:cNvSpPr>
            <p:nvPr/>
          </p:nvSpPr>
          <p:spPr bwMode="auto">
            <a:xfrm>
              <a:off x="1913160" y="3697868"/>
              <a:ext cx="3545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t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70698" name="文字方塊 36"/>
            <p:cNvSpPr txBox="1">
              <a:spLocks noChangeArrowheads="1"/>
            </p:cNvSpPr>
            <p:nvPr/>
          </p:nvSpPr>
          <p:spPr bwMode="auto">
            <a:xfrm>
              <a:off x="2267744" y="3697868"/>
              <a:ext cx="3706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u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70699" name="文字方塊 37"/>
            <p:cNvSpPr txBox="1">
              <a:spLocks noChangeArrowheads="1"/>
            </p:cNvSpPr>
            <p:nvPr/>
          </p:nvSpPr>
          <p:spPr bwMode="auto">
            <a:xfrm>
              <a:off x="2699792" y="3697868"/>
              <a:ext cx="3706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s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70700" name="文字方塊 38"/>
            <p:cNvSpPr txBox="1">
              <a:spLocks noChangeArrowheads="1"/>
            </p:cNvSpPr>
            <p:nvPr/>
          </p:nvSpPr>
          <p:spPr bwMode="auto">
            <a:xfrm>
              <a:off x="1187624" y="3697868"/>
              <a:ext cx="3818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L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</p:grpSp>
      <p:sp>
        <p:nvSpPr>
          <p:cNvPr id="70661" name="文字方塊 40"/>
          <p:cNvSpPr txBox="1">
            <a:spLocks noChangeArrowheads="1"/>
          </p:cNvSpPr>
          <p:nvPr/>
        </p:nvSpPr>
        <p:spPr bwMode="auto">
          <a:xfrm>
            <a:off x="3635375" y="3284538"/>
            <a:ext cx="410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0">
                <a:solidFill>
                  <a:srgbClr val="FF0000"/>
                </a:solidFill>
              </a:rPr>
              <a:t>8  15  20     19  16 18  9   14   7  19</a:t>
            </a:r>
            <a:endParaRPr kumimoji="0" lang="zh-TW" altLang="en-US" sz="1800" b="0">
              <a:solidFill>
                <a:srgbClr val="FF0000"/>
              </a:solidFill>
            </a:endParaRPr>
          </a:p>
        </p:txBody>
      </p:sp>
      <p:sp>
        <p:nvSpPr>
          <p:cNvPr id="70662" name="文字方塊 41"/>
          <p:cNvSpPr txBox="1">
            <a:spLocks noChangeArrowheads="1"/>
          </p:cNvSpPr>
          <p:nvPr/>
        </p:nvSpPr>
        <p:spPr bwMode="auto">
          <a:xfrm>
            <a:off x="1116013" y="4140200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0">
                <a:solidFill>
                  <a:srgbClr val="FF0000"/>
                </a:solidFill>
              </a:rPr>
              <a:t>12 15 20 21 19</a:t>
            </a:r>
            <a:endParaRPr kumimoji="0" lang="zh-TW" altLang="en-US" sz="1800" b="0">
              <a:solidFill>
                <a:srgbClr val="FF0000"/>
              </a:solidFill>
            </a:endParaRPr>
          </a:p>
        </p:txBody>
      </p:sp>
      <p:grpSp>
        <p:nvGrpSpPr>
          <p:cNvPr id="70663" name="群組 8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平行四邊形 24"/>
            <p:cNvSpPr/>
            <p:nvPr/>
          </p:nvSpPr>
          <p:spPr>
            <a:xfrm flipV="1">
              <a:off x="0" y="6605588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26" name="平行四邊形 25"/>
            <p:cNvSpPr/>
            <p:nvPr/>
          </p:nvSpPr>
          <p:spPr>
            <a:xfrm flipV="1">
              <a:off x="4284663" y="6605588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27" name="平行四邊形 26"/>
            <p:cNvSpPr/>
            <p:nvPr/>
          </p:nvSpPr>
          <p:spPr>
            <a:xfrm flipV="1">
              <a:off x="6426200" y="6605588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28" name="平行四邊形 27"/>
            <p:cNvSpPr/>
            <p:nvPr/>
          </p:nvSpPr>
          <p:spPr>
            <a:xfrm flipV="1">
              <a:off x="214153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29" name="平行四邊形 28"/>
            <p:cNvSpPr/>
            <p:nvPr/>
          </p:nvSpPr>
          <p:spPr>
            <a:xfrm flipV="1">
              <a:off x="856773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30" name="平行四邊形 29"/>
            <p:cNvSpPr/>
            <p:nvPr/>
          </p:nvSpPr>
          <p:spPr>
            <a:xfrm flipV="1">
              <a:off x="110648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31" name="平行四邊形 30"/>
            <p:cNvSpPr/>
            <p:nvPr/>
          </p:nvSpPr>
          <p:spPr>
            <a:xfrm flipV="1">
              <a:off x="5391150" y="6605588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32" name="平行四邊形 31"/>
            <p:cNvSpPr/>
            <p:nvPr/>
          </p:nvSpPr>
          <p:spPr>
            <a:xfrm flipV="1">
              <a:off x="753268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33" name="平行四邊形 32"/>
            <p:cNvSpPr/>
            <p:nvPr/>
          </p:nvSpPr>
          <p:spPr>
            <a:xfrm flipV="1">
              <a:off x="3248025" y="6605588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34" name="平行四邊形 33"/>
            <p:cNvSpPr/>
            <p:nvPr/>
          </p:nvSpPr>
          <p:spPr>
            <a:xfrm flipV="1">
              <a:off x="0" y="0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35" name="平行四邊形 34"/>
            <p:cNvSpPr/>
            <p:nvPr/>
          </p:nvSpPr>
          <p:spPr>
            <a:xfrm flipV="1">
              <a:off x="4284663" y="0"/>
              <a:ext cx="574675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36" name="平行四邊形 35"/>
            <p:cNvSpPr/>
            <p:nvPr/>
          </p:nvSpPr>
          <p:spPr>
            <a:xfrm flipV="1">
              <a:off x="6426200" y="0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37" name="平行四邊形 36"/>
            <p:cNvSpPr/>
            <p:nvPr/>
          </p:nvSpPr>
          <p:spPr>
            <a:xfrm flipV="1">
              <a:off x="214153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38" name="平行四邊形 37"/>
            <p:cNvSpPr/>
            <p:nvPr/>
          </p:nvSpPr>
          <p:spPr>
            <a:xfrm flipV="1">
              <a:off x="856773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39" name="平行四邊形 38"/>
            <p:cNvSpPr/>
            <p:nvPr/>
          </p:nvSpPr>
          <p:spPr>
            <a:xfrm flipV="1">
              <a:off x="110648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40" name="平行四邊形 39"/>
            <p:cNvSpPr/>
            <p:nvPr/>
          </p:nvSpPr>
          <p:spPr>
            <a:xfrm flipV="1">
              <a:off x="5391150" y="0"/>
              <a:ext cx="574675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41" name="平行四邊形 40"/>
            <p:cNvSpPr/>
            <p:nvPr/>
          </p:nvSpPr>
          <p:spPr>
            <a:xfrm flipV="1">
              <a:off x="753268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42" name="平行四邊形 41"/>
            <p:cNvSpPr/>
            <p:nvPr/>
          </p:nvSpPr>
          <p:spPr>
            <a:xfrm flipV="1">
              <a:off x="3248025" y="0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43" name="平行四邊形 42"/>
            <p:cNvSpPr/>
            <p:nvPr/>
          </p:nvSpPr>
          <p:spPr>
            <a:xfrm rot="16200000" flipV="1">
              <a:off x="-161925" y="485775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44" name="平行四邊形 43"/>
            <p:cNvSpPr/>
            <p:nvPr/>
          </p:nvSpPr>
          <p:spPr>
            <a:xfrm rot="16200000" flipV="1">
              <a:off x="-161131" y="2345531"/>
              <a:ext cx="574675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45" name="平行四邊形 44"/>
            <p:cNvSpPr/>
            <p:nvPr/>
          </p:nvSpPr>
          <p:spPr>
            <a:xfrm rot="16200000" flipV="1">
              <a:off x="-161924" y="420528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46" name="平行四邊形 45"/>
            <p:cNvSpPr/>
            <p:nvPr/>
          </p:nvSpPr>
          <p:spPr>
            <a:xfrm rot="16200000" flipV="1">
              <a:off x="-161924" y="606583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47" name="平行四邊形 46"/>
            <p:cNvSpPr/>
            <p:nvPr/>
          </p:nvSpPr>
          <p:spPr>
            <a:xfrm rot="16200000" flipV="1">
              <a:off x="-161924" y="143033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48" name="平行四邊形 47"/>
            <p:cNvSpPr/>
            <p:nvPr/>
          </p:nvSpPr>
          <p:spPr>
            <a:xfrm rot="16200000" flipV="1">
              <a:off x="-161924" y="329088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49" name="平行四邊形 48"/>
            <p:cNvSpPr/>
            <p:nvPr/>
          </p:nvSpPr>
          <p:spPr>
            <a:xfrm rot="16200000" flipV="1">
              <a:off x="-161924" y="515143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50" name="平行四邊形 49"/>
            <p:cNvSpPr/>
            <p:nvPr/>
          </p:nvSpPr>
          <p:spPr>
            <a:xfrm rot="16200000" flipV="1">
              <a:off x="8729662" y="530226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51" name="平行四邊形 50"/>
            <p:cNvSpPr/>
            <p:nvPr/>
          </p:nvSpPr>
          <p:spPr>
            <a:xfrm rot="16200000" flipV="1">
              <a:off x="8729662" y="2390776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52" name="平行四邊形 51"/>
            <p:cNvSpPr/>
            <p:nvPr/>
          </p:nvSpPr>
          <p:spPr>
            <a:xfrm rot="16200000" flipV="1">
              <a:off x="8729662" y="4251326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53" name="平行四邊形 52"/>
            <p:cNvSpPr/>
            <p:nvPr/>
          </p:nvSpPr>
          <p:spPr>
            <a:xfrm rot="16200000" flipV="1">
              <a:off x="8730456" y="6111082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54" name="平行四邊形 53"/>
            <p:cNvSpPr/>
            <p:nvPr/>
          </p:nvSpPr>
          <p:spPr>
            <a:xfrm rot="16200000" flipV="1">
              <a:off x="8730456" y="1475582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55" name="平行四邊形 54"/>
            <p:cNvSpPr/>
            <p:nvPr/>
          </p:nvSpPr>
          <p:spPr>
            <a:xfrm rot="16200000" flipV="1">
              <a:off x="8729663" y="333533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  <p:sp>
          <p:nvSpPr>
            <p:cNvPr id="56" name="平行四邊形 55"/>
            <p:cNvSpPr/>
            <p:nvPr/>
          </p:nvSpPr>
          <p:spPr>
            <a:xfrm rot="16200000" flipV="1">
              <a:off x="8729663" y="51958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b="0" smtClean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圖片 3" descr="MC900446336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3025775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 descr="圖片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71613"/>
            <a:ext cx="6850063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z="7200" smtClean="0"/>
              <a:t>Conversation</a:t>
            </a:r>
            <a:endParaRPr lang="zh-TW" altLang="en-US" sz="7200" smtClean="0"/>
          </a:p>
        </p:txBody>
      </p:sp>
      <p:pic>
        <p:nvPicPr>
          <p:cNvPr id="11267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1887538"/>
            <a:ext cx="19113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2555776" y="4524714"/>
            <a:ext cx="4537695" cy="1390319"/>
          </a:xfrm>
          <a:prstGeom prst="wedgeRoundRectCallout">
            <a:avLst>
              <a:gd name="adj1" fmla="val 56380"/>
              <a:gd name="adj2" fmla="val -39385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Hi, I’m from Baihe</a:t>
            </a:r>
            <a:r>
              <a:rPr kumimoji="0" lang="en-US" altLang="zh-TW" sz="280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.</a:t>
            </a:r>
            <a:endParaRPr kumimoji="0" lang="zh-TW" altLang="en-US" sz="28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2155416" y="1887538"/>
            <a:ext cx="4833167" cy="1464607"/>
          </a:xfrm>
          <a:prstGeom prst="wedgeRoundRectCallout">
            <a:avLst>
              <a:gd name="adj1" fmla="val -59615"/>
              <a:gd name="adj2" fmla="val 22638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4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from?</a:t>
            </a:r>
            <a:endParaRPr kumimoji="0" lang="zh-TW" altLang="en-US" sz="2400" b="1" dirty="0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11274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275" y="3429000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42988" y="2492375"/>
            <a:ext cx="7127875" cy="1143000"/>
          </a:xfrm>
        </p:spPr>
        <p:txBody>
          <a:bodyPr/>
          <a:lstStyle/>
          <a:p>
            <a:r>
              <a:rPr lang="en-US" altLang="zh-TW" smtClean="0"/>
              <a:t>What can I do in Baihe?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812087" cy="1143000"/>
          </a:xfrm>
        </p:spPr>
        <p:txBody>
          <a:bodyPr/>
          <a:lstStyle/>
          <a:p>
            <a:pPr eaLnBrk="1" hangingPunct="1"/>
            <a:r>
              <a:rPr lang="en-US" altLang="zh-TW" sz="5400" smtClean="0"/>
              <a:t>Jhu Men Green Tunnel</a:t>
            </a:r>
            <a:endParaRPr lang="zh-TW" altLang="en-US" sz="5400" smtClean="0"/>
          </a:p>
        </p:txBody>
      </p:sp>
      <p:pic>
        <p:nvPicPr>
          <p:cNvPr id="4" name="圖片 3" descr="台灣詩路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628800"/>
            <a:ext cx="5184576" cy="38884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340" name="圖片 10" descr="MC900420676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163" y="5691188"/>
            <a:ext cx="133032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圖片 11" descr="MC900420676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325" y="5691188"/>
            <a:ext cx="1331913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圖片 12" descr="MC900420676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075" y="5691188"/>
            <a:ext cx="1331913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圖片 15" descr="MC900446106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5013325"/>
            <a:ext cx="16494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圖片 17" descr="MC900446106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013325"/>
            <a:ext cx="16494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1547813" y="404813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z="7200" smtClean="0"/>
              <a:t>Baihe Lake</a:t>
            </a:r>
            <a:endParaRPr lang="zh-TW" altLang="en-US" sz="7200" smtClean="0"/>
          </a:p>
        </p:txBody>
      </p:sp>
      <p:pic>
        <p:nvPicPr>
          <p:cNvPr id="3" name="圖片 2" descr="125-90-鹽水鎮鹽水蜂炮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046288"/>
            <a:ext cx="4319588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 descr="960304b-09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060848"/>
            <a:ext cx="4009925" cy="26833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89" name="圖片 10" descr="MC900419312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4891088"/>
            <a:ext cx="205105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圖片 11" descr="MC900417286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5072063"/>
            <a:ext cx="187166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圖片 13" descr="MC900420826.WMF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34ADE0"/>
              </a:clrFrom>
              <a:clrTo>
                <a:srgbClr val="34A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39015">
            <a:off x="2149475" y="6003925"/>
            <a:ext cx="866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圖片 17" descr="MC900420826.WMF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34ADE0"/>
              </a:clrFrom>
              <a:clrTo>
                <a:srgbClr val="34A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792119">
            <a:off x="5918200" y="5973763"/>
            <a:ext cx="7651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圖片 18" descr="MC900445712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949950"/>
            <a:ext cx="10699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圖片 19" descr="MC900445712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6308725"/>
            <a:ext cx="56038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1690688" y="-88900"/>
            <a:ext cx="6627812" cy="1143000"/>
          </a:xfrm>
        </p:spPr>
        <p:txBody>
          <a:bodyPr/>
          <a:lstStyle/>
          <a:p>
            <a:pPr algn="r" eaLnBrk="1" hangingPunct="1"/>
            <a:r>
              <a:rPr lang="en-US" altLang="zh-TW" smtClean="0"/>
              <a:t>Guanziling Scenic Area</a:t>
            </a:r>
            <a:endParaRPr lang="zh-TW" altLang="en-US" smtClean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989263" y="2608263"/>
            <a:ext cx="2879725" cy="2881312"/>
          </a:xfrm>
          <a:prstGeom prst="ellipse">
            <a:avLst/>
          </a:prstGeom>
          <a:noFill/>
          <a:ln w="2540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zh-TW" altLang="en-US" sz="1800" b="0" smtClean="0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gray">
          <a:xfrm>
            <a:off x="3579813" y="1628775"/>
            <a:ext cx="1762125" cy="176212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prstShdw prst="shdw17" dist="17961" dir="2700000">
              <a:srgbClr val="3B5C67"/>
            </a:prst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 b="0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gray">
          <a:xfrm>
            <a:off x="2268538" y="3929063"/>
            <a:ext cx="1762125" cy="176212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rgbClr val="61642A"/>
            </a:prst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 b="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gray">
          <a:xfrm>
            <a:off x="4913313" y="3903663"/>
            <a:ext cx="1762125" cy="17621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 algn="ctr">
            <a:noFill/>
            <a:round/>
            <a:headEnd/>
            <a:tailEnd/>
          </a:ln>
          <a:effectLst>
            <a:prstShdw prst="shdw17" dist="17961" dir="2700000">
              <a:srgbClr val="E0AD12">
                <a:gamma/>
                <a:shade val="60000"/>
                <a:invGamma/>
              </a:srgbClr>
            </a:prstShdw>
          </a:effectLst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zh-TW" altLang="en-US" sz="1800" b="0" smtClean="0"/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296863" y="6245225"/>
            <a:ext cx="417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/>
              <a:t>Water and Fire Cave</a:t>
            </a:r>
            <a:endParaRPr kumimoji="0" lang="zh-TW" altLang="en-US" sz="2800"/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4787900" y="6245225"/>
            <a:ext cx="392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/>
              <a:t>Guanziling Hot Spring</a:t>
            </a:r>
            <a:endParaRPr kumimoji="0" lang="zh-TW" altLang="en-US" sz="2800"/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5905500" y="1689100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/>
              <a:t>Hong Ye Park </a:t>
            </a:r>
            <a:endParaRPr kumimoji="0" lang="zh-TW" altLang="en-US" sz="2800"/>
          </a:p>
        </p:txBody>
      </p:sp>
      <p:pic>
        <p:nvPicPr>
          <p:cNvPr id="11" name="圖片 10" descr="Pig's Head Ric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99" y="908720"/>
            <a:ext cx="3097189" cy="2846234"/>
          </a:xfrm>
          <a:prstGeom prst="ellipse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圖片 12" descr="Yanshuei Noodl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160555"/>
            <a:ext cx="3240359" cy="3041129"/>
          </a:xfrm>
          <a:prstGeom prst="ellipse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圖片 13" descr="Bean-sprout Thick Soup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98" y="3212976"/>
            <a:ext cx="3560437" cy="2904019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Comic Sans MS"/>
        <a:ea typeface="微軟正黑體"/>
        <a:cs typeface=""/>
      </a:majorFont>
      <a:minorFont>
        <a:latin typeface="Comic Sans M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24717</TotalTime>
  <Words>461</Words>
  <Application>Microsoft Office PowerPoint</Application>
  <PresentationFormat>如螢幕大小 (4:3)</PresentationFormat>
  <Paragraphs>153</Paragraphs>
  <Slides>43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6" baseType="lpstr">
      <vt:lpstr>Arial Unicode MS</vt:lpstr>
      <vt:lpstr>Cambria Math</vt:lpstr>
      <vt:lpstr>標楷體</vt:lpstr>
      <vt:lpstr>Comic Sans MS</vt:lpstr>
      <vt:lpstr>Arial Rounded MT Bold</vt:lpstr>
      <vt:lpstr>Calibri</vt:lpstr>
      <vt:lpstr>Arial</vt:lpstr>
      <vt:lpstr>EngTRESS B</vt:lpstr>
      <vt:lpstr>微軟正黑體</vt:lpstr>
      <vt:lpstr>新細明體</vt:lpstr>
      <vt:lpstr>Tahoma</vt:lpstr>
      <vt:lpstr>The Interzone</vt:lpstr>
      <vt:lpstr>Office 佈景主題</vt:lpstr>
      <vt:lpstr>PowerPoint 簡報</vt:lpstr>
      <vt:lpstr>PowerPoint 簡報</vt:lpstr>
      <vt:lpstr>PowerPoint 簡報</vt:lpstr>
      <vt:lpstr>Vocabulary</vt:lpstr>
      <vt:lpstr>Conversation</vt:lpstr>
      <vt:lpstr>What can I do in Baihe?</vt:lpstr>
      <vt:lpstr>Jhu Men Green Tunnel</vt:lpstr>
      <vt:lpstr>Baihe Lake</vt:lpstr>
      <vt:lpstr>Guanziling Scenic Area</vt:lpstr>
      <vt:lpstr>Lotus Park</vt:lpstr>
      <vt:lpstr>PowerPoint 簡報</vt:lpstr>
      <vt:lpstr>PowerPoint 簡報</vt:lpstr>
      <vt:lpstr>PowerPoint 簡報</vt:lpstr>
      <vt:lpstr>Conversation</vt:lpstr>
      <vt:lpstr>Lotus Parts</vt:lpstr>
      <vt:lpstr>Lotus</vt:lpstr>
      <vt:lpstr>Lotus</vt:lpstr>
      <vt:lpstr>Lotus</vt:lpstr>
      <vt:lpstr>PowerPoint 簡報</vt:lpstr>
      <vt:lpstr>Conversation</vt:lpstr>
      <vt:lpstr>Review!!!</vt:lpstr>
      <vt:lpstr>You can see…</vt:lpstr>
      <vt:lpstr>Guanziling Scenic Area</vt:lpstr>
      <vt:lpstr>PowerPoint 簡報</vt:lpstr>
      <vt:lpstr>Conversation</vt:lpstr>
      <vt:lpstr>Conversation</vt:lpstr>
      <vt:lpstr>Conversation</vt:lpstr>
      <vt:lpstr>Conversation</vt:lpstr>
      <vt:lpstr>Conversation</vt:lpstr>
      <vt:lpstr>PowerPoint 簡報</vt:lpstr>
      <vt:lpstr>Conversation</vt:lpstr>
      <vt:lpstr>PowerPoint 簡報</vt:lpstr>
      <vt:lpstr>PowerPoint 簡報</vt:lpstr>
      <vt:lpstr>Conversation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340</cp:revision>
  <dcterms:created xsi:type="dcterms:W3CDTF">2013-10-07T06:13:54Z</dcterms:created>
  <dcterms:modified xsi:type="dcterms:W3CDTF">2015-09-01T07:34:11Z</dcterms:modified>
</cp:coreProperties>
</file>