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2" r:id="rId3"/>
    <p:sldId id="273" r:id="rId4"/>
    <p:sldId id="261" r:id="rId5"/>
    <p:sldId id="286" r:id="rId6"/>
    <p:sldId id="266" r:id="rId7"/>
    <p:sldId id="257" r:id="rId8"/>
    <p:sldId id="258" r:id="rId9"/>
    <p:sldId id="270" r:id="rId10"/>
    <p:sldId id="267" r:id="rId11"/>
    <p:sldId id="274" r:id="rId12"/>
    <p:sldId id="260" r:id="rId13"/>
    <p:sldId id="268" r:id="rId14"/>
    <p:sldId id="259" r:id="rId15"/>
    <p:sldId id="275" r:id="rId16"/>
    <p:sldId id="276" r:id="rId17"/>
    <p:sldId id="277" r:id="rId18"/>
    <p:sldId id="279" r:id="rId19"/>
    <p:sldId id="280" r:id="rId20"/>
    <p:sldId id="285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82" r:id="rId31"/>
    <p:sldId id="283" r:id="rId32"/>
    <p:sldId id="264" r:id="rId33"/>
    <p:sldId id="281" r:id="rId34"/>
    <p:sldId id="265" r:id="rId35"/>
  </p:sldIdLst>
  <p:sldSz cx="12192000" cy="6858000"/>
  <p:notesSz cx="9296400" cy="7010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34A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BEFD-9C58-439B-AB25-9CDF19011ED5}" type="datetimeFigureOut">
              <a:rPr lang="zh-TW" altLang="en-US" smtClean="0"/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81A0-C1E4-4E0D-AB46-7696819EDD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55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3993-CA15-4DEC-9B44-AAE647243EB3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E0411-DF1E-438F-ACAC-2165489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want to have a day tour.</a:t>
            </a: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7066" indent="-291179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64717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30604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96491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2A71252-B675-480E-B46D-340B086A103F}" type="slidenum">
              <a:rPr kumimoji="0" lang="zh-TW" altLang="en-US" smtClean="0">
                <a:latin typeface="Calibri" pitchFamily="34" charset="0"/>
              </a:rPr>
              <a:pPr/>
              <a:t>23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7066" indent="-291179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64717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30604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96491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246BBDCD-1D37-4AE7-B4CC-9B159E21E399}" type="slidenum">
              <a:rPr kumimoji="0" lang="zh-TW" altLang="en-US" smtClean="0">
                <a:latin typeface="Calibri" pitchFamily="34" charset="0"/>
              </a:rPr>
              <a:pPr/>
              <a:t>25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want to have a day tour.</a:t>
            </a: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7066" indent="-291179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64717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30604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96491" indent="-232943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DE697AE0-2004-4B75-912A-3E648EB666ED}" type="slidenum">
              <a:rPr kumimoji="0" lang="zh-TW" altLang="en-US" smtClean="0">
                <a:latin typeface="Calibri" pitchFamily="34" charset="0"/>
              </a:rPr>
              <a:pPr/>
              <a:t>28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8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C96C-4C79-46EB-9B7A-F87496D566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15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715E-40B7-42A5-8AB2-5563D7F97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2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8EE1-2736-4114-B78E-90981379CC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18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646D-3AD5-4D41-A762-D295385880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36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6786-4652-4104-AF06-0518510E8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23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8B63-5172-4494-B2EE-5BEBEBBE7C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9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0691-94B5-4868-B06E-4FF6054869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87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15297-2C82-444A-8B28-0503669E11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98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898A7-E1C8-4E09-B7B0-9BDEAE3C18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5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7B67-C3AF-4580-B298-15B8741AB9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80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9083-7AEA-4999-A131-585D1D33F1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488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1D0714-4D92-4FD7-A8D3-F4C05918D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://www.myexperttravel.com/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tw/url?sa=i&amp;source=images&amp;cd=&amp;cad=rja&amp;uact=8&amp;docid=TUU4-yZvWDQK5M&amp;tbnid=7uJgYFAL0u4NZM:&amp;ved=0CAgQjRw&amp;url=http://commons.wikimedia.org/wiki/File:Everglades_Alligator-babies.jpg&amp;ei=q5cSVK_iPM6D8gWm_4DgAw&amp;psig=AFQjCNHEH-4U0wAkuw2lTVkghJTWgfHHew&amp;ust=141059102013313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://www.carnival.com/Activities/Excursion/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tw/url?sa=i&amp;source=images&amp;cd=&amp;cad=rja&amp;uact=8&amp;docid=FEL2JZjS7emWXM&amp;tbnid=wXZ3NHo4lyJaWM:&amp;ved=0CAgQjRw&amp;url=http://traveleatdrinkstuff.wordpress.com/2009/05/20/frenchys-salt-water-cafe-does-it-live-up-to-the-hype/&amp;ei=JJkSVPriFIPc8AXwxYKoAw&amp;psig=AFQjCNHSKWPc9d7w2aBZfuTF2dITu_0_Eg&amp;ust=14105913964342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54129" y="1052736"/>
            <a:ext cx="69557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Local Culture Studio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7528" y="2636912"/>
            <a:ext cx="856895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9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</a:rPr>
              <a:t>Madou</a:t>
            </a:r>
            <a:r>
              <a:rPr lang="en-US" altLang="zh-TW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</a:rPr>
              <a:t> Distr</a:t>
            </a:r>
            <a:r>
              <a:rPr lang="en-US" altLang="ja-JP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</a:rPr>
              <a:t>i</a:t>
            </a:r>
            <a:r>
              <a:rPr lang="en-US" altLang="zh-TW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</a:rPr>
              <a:t>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638" y="2301876"/>
            <a:ext cx="22542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11825" y="335113"/>
            <a:ext cx="300114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Pomelo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073275"/>
            <a:ext cx="5060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字方塊 5"/>
          <p:cNvSpPr txBox="1">
            <a:spLocks noChangeArrowheads="1"/>
          </p:cNvSpPr>
          <p:nvPr/>
        </p:nvSpPr>
        <p:spPr bwMode="auto">
          <a:xfrm>
            <a:off x="1774825" y="1350964"/>
            <a:ext cx="8642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/>
              <a:t>The most famous local specialty in Madou.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5126" name="文字方塊 6"/>
          <p:cNvSpPr txBox="1">
            <a:spLocks noChangeArrowheads="1"/>
          </p:cNvSpPr>
          <p:nvPr/>
        </p:nvSpPr>
        <p:spPr bwMode="auto">
          <a:xfrm>
            <a:off x="2495551" y="1797051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latin typeface="AR BLANCA" pitchFamily="2" charset="0"/>
              </a:rPr>
              <a:t>       </a:t>
            </a:r>
            <a:r>
              <a:rPr lang="en-US" altLang="zh-TW" sz="4000" b="1">
                <a:solidFill>
                  <a:srgbClr val="0070C0"/>
                </a:solidFill>
                <a:latin typeface="AR BLANCA" pitchFamily="2" charset="0"/>
              </a:rPr>
              <a:t>2013 Pomelo Festival</a:t>
            </a:r>
            <a:endParaRPr lang="zh-TW" altLang="en-US" sz="4000" b="1">
              <a:solidFill>
                <a:srgbClr val="0070C0"/>
              </a:solidFill>
              <a:latin typeface="AR BLANCA" pitchFamily="2" charset="0"/>
            </a:endParaRPr>
          </a:p>
        </p:txBody>
      </p:sp>
      <p:pic>
        <p:nvPicPr>
          <p:cNvPr id="5127" name="Picture 4" descr="描述: Z:\原人文課\昱升\王臣池文旦園照片\照片 4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554538"/>
            <a:ext cx="23955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描述: F:\新增資料夾 (5)\IMAG04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163" y="4586288"/>
            <a:ext cx="2882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字方塊 7"/>
          <p:cNvSpPr txBox="1">
            <a:spLocks noChangeArrowheads="1"/>
          </p:cNvSpPr>
          <p:nvPr/>
        </p:nvSpPr>
        <p:spPr bwMode="auto">
          <a:xfrm>
            <a:off x="1697039" y="6092826"/>
            <a:ext cx="540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b="1"/>
              <a:t>Many orchards in Madou</a:t>
            </a:r>
            <a:endParaRPr lang="zh-TW" altLang="en-US" sz="2800" b="1"/>
          </a:p>
        </p:txBody>
      </p:sp>
      <p:pic>
        <p:nvPicPr>
          <p:cNvPr id="5130" name="Picture 10" descr="D:\readtw-1001107-img-009_031-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488" y="4598989"/>
            <a:ext cx="30146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24001" y="1000126"/>
            <a:ext cx="9144000" cy="585787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1400" dirty="0">
                <a:latin typeface="Kozuka Gothic Pr6N B" pitchFamily="34" charset="-128"/>
                <a:ea typeface="Malgun Gothic" pitchFamily="34" charset="-127"/>
              </a:rPr>
              <a:t>  </a:t>
            </a:r>
            <a:endParaRPr lang="en-US" altLang="zh-TW" dirty="0" smtClean="0">
              <a:latin typeface="Kozuka Gothic Pr6N B" pitchFamily="34" charset="-128"/>
              <a:ea typeface="Malgun Gothic" pitchFamily="34" charset="-127"/>
            </a:endParaRPr>
          </a:p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Where can I go in </a:t>
            </a:r>
            <a:r>
              <a:rPr lang="en-US" altLang="zh-TW" sz="5400" b="1" dirty="0" err="1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Madou</a:t>
            </a:r>
            <a:r>
              <a:rPr lang="en-US" altLang="zh-TW" sz="60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? </a:t>
            </a:r>
          </a:p>
          <a:p>
            <a:pPr>
              <a:lnSpc>
                <a:spcPts val="4800"/>
              </a:lnSpc>
              <a:spcBef>
                <a:spcPct val="0"/>
              </a:spcBef>
            </a:pPr>
            <a:endParaRPr lang="en-US" altLang="zh-TW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You can visit  _________.  </a:t>
            </a:r>
          </a:p>
          <a:p>
            <a:pPr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</a:t>
            </a:r>
            <a:endParaRPr lang="en-US" altLang="zh-TW" sz="2800" b="1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1" y="142876"/>
            <a:ext cx="512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39392" y="188914"/>
            <a:ext cx="7745040" cy="1531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en-US" altLang="zh-TW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434A2"/>
                </a:solidFill>
                <a:latin typeface="Berlin Sans FB" panose="020E0602020502020306" pitchFamily="34" charset="0"/>
                <a:ea typeface="新細明體"/>
              </a:rPr>
              <a:t>Local</a:t>
            </a:r>
            <a:r>
              <a:rPr lang="en-US" altLang="zh-TW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  <a:ea typeface="新細明體"/>
              </a:rPr>
              <a:t> </a:t>
            </a:r>
            <a:r>
              <a:rPr lang="en-US" altLang="zh-TW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434A2"/>
                </a:solidFill>
                <a:latin typeface="Berlin Sans FB" panose="020E0602020502020306" pitchFamily="34" charset="0"/>
                <a:ea typeface="新細明體"/>
              </a:rPr>
              <a:t>Specialties</a:t>
            </a:r>
            <a:endParaRPr lang="zh-TW" alt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434A2"/>
              </a:solidFill>
              <a:latin typeface="Berlin Sans FB" panose="020E0602020502020306" pitchFamily="34" charset="0"/>
              <a:ea typeface="新細明體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95960"/>
            <a:ext cx="345598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酪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321474"/>
            <a:ext cx="26082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瓜子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1614092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鹹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588" y="411287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字方塊 2"/>
          <p:cNvSpPr txBox="1">
            <a:spLocks noChangeArrowheads="1"/>
          </p:cNvSpPr>
          <p:nvPr/>
        </p:nvSpPr>
        <p:spPr bwMode="auto">
          <a:xfrm>
            <a:off x="3952466" y="3413796"/>
            <a:ext cx="102752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 err="1">
                <a:latin typeface="AR BLANCA" pitchFamily="2" charset="0"/>
              </a:rPr>
              <a:t>Pomelo</a:t>
            </a:r>
            <a:endParaRPr lang="zh-TW" altLang="en-US" sz="2800" b="1" dirty="0">
              <a:latin typeface="AR BLANCA" pitchFamily="2" charset="0"/>
            </a:endParaRPr>
          </a:p>
        </p:txBody>
      </p:sp>
      <p:sp>
        <p:nvSpPr>
          <p:cNvPr id="4104" name="矩形 5"/>
          <p:cNvSpPr>
            <a:spLocks noChangeArrowheads="1"/>
          </p:cNvSpPr>
          <p:nvPr/>
        </p:nvSpPr>
        <p:spPr bwMode="auto">
          <a:xfrm>
            <a:off x="9264352" y="2896375"/>
            <a:ext cx="18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latin typeface="AR BLANCA" pitchFamily="2" charset="0"/>
              </a:rPr>
              <a:t>Watermelon Seed</a:t>
            </a:r>
            <a:endParaRPr lang="zh-TW" altLang="en-US" sz="2800" b="1" dirty="0">
              <a:latin typeface="AR BLANCA" pitchFamily="2" charset="0"/>
            </a:endParaRPr>
          </a:p>
        </p:txBody>
      </p:sp>
      <p:sp>
        <p:nvSpPr>
          <p:cNvPr id="4105" name="矩形 6"/>
          <p:cNvSpPr>
            <a:spLocks noChangeArrowheads="1"/>
          </p:cNvSpPr>
          <p:nvPr/>
        </p:nvSpPr>
        <p:spPr bwMode="auto">
          <a:xfrm>
            <a:off x="4132262" y="5980113"/>
            <a:ext cx="105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latin typeface="AR BLANCA" pitchFamily="2" charset="0"/>
              </a:rPr>
              <a:t>Avocado</a:t>
            </a:r>
            <a:endParaRPr lang="zh-TW" altLang="en-US" sz="2800" b="1" dirty="0">
              <a:latin typeface="AR BLANCA" pitchFamily="2" charset="0"/>
            </a:endParaRPr>
          </a:p>
        </p:txBody>
      </p:sp>
      <p:sp>
        <p:nvSpPr>
          <p:cNvPr id="4106" name="矩形 7"/>
          <p:cNvSpPr>
            <a:spLocks noChangeArrowheads="1"/>
          </p:cNvSpPr>
          <p:nvPr/>
        </p:nvSpPr>
        <p:spPr bwMode="auto">
          <a:xfrm>
            <a:off x="8832304" y="6027396"/>
            <a:ext cx="174701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dirty="0">
                <a:latin typeface="AR BLANCA" pitchFamily="2" charset="0"/>
              </a:rPr>
              <a:t>Chinese Pickle</a:t>
            </a:r>
            <a:endParaRPr lang="zh-TW" altLang="en-US" sz="2800" b="1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www.madou.gov.tw/readingtaiwan/manage/uploadfile/readtw-1001107-img-004_052-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912814"/>
            <a:ext cx="44894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884016" y="188641"/>
            <a:ext cx="61382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Chinese Pickles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2" descr="Z:\施乃維 (Nathan)\麻豆\p2_201112140816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3740151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Z:\施乃維 (Nathan)\麻豆\p2_20111214081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063" y="3724275"/>
            <a:ext cx="32829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文字方塊 5"/>
          <p:cNvSpPr txBox="1">
            <a:spLocks noChangeArrowheads="1"/>
          </p:cNvSpPr>
          <p:nvPr/>
        </p:nvSpPr>
        <p:spPr bwMode="auto">
          <a:xfrm>
            <a:off x="1919289" y="6265864"/>
            <a:ext cx="3576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 dirty="0"/>
              <a:t>Traditional Pickle Barrels</a:t>
            </a:r>
            <a:endParaRPr lang="zh-TW" altLang="en-US" sz="2000" b="1" dirty="0"/>
          </a:p>
        </p:txBody>
      </p:sp>
      <p:sp>
        <p:nvSpPr>
          <p:cNvPr id="6151" name="文字方塊 6"/>
          <p:cNvSpPr txBox="1">
            <a:spLocks noChangeArrowheads="1"/>
          </p:cNvSpPr>
          <p:nvPr/>
        </p:nvSpPr>
        <p:spPr bwMode="auto">
          <a:xfrm>
            <a:off x="6516689" y="6265864"/>
            <a:ext cx="336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/>
              <a:t>Alley of Pickle Barrels</a:t>
            </a:r>
            <a:endParaRPr lang="zh-TW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1584" y="188641"/>
            <a:ext cx="770485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Yummy Food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10" descr="D:\readtw-1001107-img-009_021-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3333751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D:\readtw-1001107-img-009_011-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1477963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字方塊 4"/>
          <p:cNvSpPr txBox="1">
            <a:spLocks noChangeArrowheads="1"/>
          </p:cNvSpPr>
          <p:nvPr/>
        </p:nvSpPr>
        <p:spPr bwMode="auto">
          <a:xfrm>
            <a:off x="2103438" y="4662489"/>
            <a:ext cx="392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latin typeface="AR JULIAN" pitchFamily="2" charset="0"/>
              </a:rPr>
              <a:t>Bowl Cake</a:t>
            </a:r>
            <a:endParaRPr lang="zh-TW" altLang="en-US" sz="4000" b="1">
              <a:latin typeface="AR JULIAN" pitchFamily="2" charset="0"/>
            </a:endParaRPr>
          </a:p>
        </p:txBody>
      </p:sp>
      <p:sp>
        <p:nvSpPr>
          <p:cNvPr id="11270" name="文字方塊 5"/>
          <p:cNvSpPr txBox="1">
            <a:spLocks noChangeArrowheads="1"/>
          </p:cNvSpPr>
          <p:nvPr/>
        </p:nvSpPr>
        <p:spPr bwMode="auto">
          <a:xfrm>
            <a:off x="5808664" y="2636839"/>
            <a:ext cx="4859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>
                <a:latin typeface="AR JULIAN" pitchFamily="2" charset="0"/>
              </a:rPr>
              <a:t>Deep-Fried Oysters</a:t>
            </a:r>
            <a:endParaRPr lang="zh-TW" altLang="en-US" sz="4000"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24000" y="786432"/>
            <a:ext cx="9144000" cy="60721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1400" dirty="0">
                <a:latin typeface="Kozuka Gothic Pr6N B" pitchFamily="34" charset="-128"/>
                <a:ea typeface="Malgun Gothic" pitchFamily="34" charset="-127"/>
              </a:rPr>
              <a:t>  </a:t>
            </a:r>
          </a:p>
          <a:p>
            <a:pPr>
              <a:lnSpc>
                <a:spcPts val="4800"/>
              </a:lnSpc>
              <a:spcBef>
                <a:spcPct val="0"/>
              </a:spcBef>
            </a:pPr>
            <a:r>
              <a:rPr lang="en-US" altLang="zh-TW" sz="28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 can  </a:t>
            </a:r>
            <a:r>
              <a:rPr lang="en-US" altLang="zh-TW" sz="3000" b="1" dirty="0">
                <a:solidFill>
                  <a:srgbClr val="FF9900"/>
                </a:solidFill>
                <a:latin typeface="Cambria Math" pitchFamily="18" charset="0"/>
              </a:rPr>
              <a:t>I </a:t>
            </a:r>
            <a:r>
              <a:rPr lang="en-US" altLang="zh-TW" sz="2400" b="1" dirty="0">
                <a:solidFill>
                  <a:srgbClr val="FF9900"/>
                </a:solidFill>
                <a:latin typeface="Comic Sans MS" pitchFamily="66" charset="0"/>
                <a:ea typeface="Kozuka Gothic Pr6N B" pitchFamily="34" charset="-128"/>
              </a:rPr>
              <a:t> </a:t>
            </a:r>
            <a:r>
              <a:rPr lang="en-US" altLang="zh-TW" sz="28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have  for  lunch?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</a:pP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altLang="zh-TW" sz="28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You can  try  the </a:t>
            </a:r>
            <a:r>
              <a:rPr lang="en-US" altLang="zh-TW" sz="2800" b="1" u="sng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bowl cake </a:t>
            </a:r>
            <a:r>
              <a:rPr lang="en-US" altLang="zh-TW" sz="28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 </a:t>
            </a:r>
          </a:p>
          <a:p>
            <a:pPr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1" y="142876"/>
            <a:ext cx="512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2_201112140042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692151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376334352227863362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3611564"/>
            <a:ext cx="47879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p2_201112140042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846514"/>
            <a:ext cx="450056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1712914"/>
            <a:ext cx="345598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酪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88" y="4246564"/>
            <a:ext cx="26082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瓜子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5" y="1617664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鹹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863" y="4130675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 descr="D:\readtw-1001107-img-009_021-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3333751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D:\readtw-1001107-img-009_011-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1477963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4367213" y="333375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Location</a:t>
            </a:r>
            <a:endParaRPr lang="zh-TW" altLang="zh-TW" sz="4400" b="1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5" name="圖片 2" descr="Tainan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1" y="1075036"/>
            <a:ext cx="604837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711700" y="2743200"/>
            <a:ext cx="889000" cy="1079500"/>
          </a:xfrm>
          <a:custGeom>
            <a:avLst/>
            <a:gdLst>
              <a:gd name="connsiteX0" fmla="*/ 381000 w 889000"/>
              <a:gd name="connsiteY0" fmla="*/ 0 h 1079500"/>
              <a:gd name="connsiteX1" fmla="*/ 0 w 889000"/>
              <a:gd name="connsiteY1" fmla="*/ 203200 h 1079500"/>
              <a:gd name="connsiteX2" fmla="*/ 25400 w 889000"/>
              <a:gd name="connsiteY2" fmla="*/ 330200 h 1079500"/>
              <a:gd name="connsiteX3" fmla="*/ 279400 w 889000"/>
              <a:gd name="connsiteY3" fmla="*/ 419100 h 1079500"/>
              <a:gd name="connsiteX4" fmla="*/ 279400 w 889000"/>
              <a:gd name="connsiteY4" fmla="*/ 609600 h 1079500"/>
              <a:gd name="connsiteX5" fmla="*/ 254000 w 889000"/>
              <a:gd name="connsiteY5" fmla="*/ 736600 h 1079500"/>
              <a:gd name="connsiteX6" fmla="*/ 406400 w 889000"/>
              <a:gd name="connsiteY6" fmla="*/ 889000 h 1079500"/>
              <a:gd name="connsiteX7" fmla="*/ 431800 w 889000"/>
              <a:gd name="connsiteY7" fmla="*/ 1054100 h 1079500"/>
              <a:gd name="connsiteX8" fmla="*/ 609600 w 889000"/>
              <a:gd name="connsiteY8" fmla="*/ 1079500 h 1079500"/>
              <a:gd name="connsiteX9" fmla="*/ 762000 w 889000"/>
              <a:gd name="connsiteY9" fmla="*/ 736600 h 1079500"/>
              <a:gd name="connsiteX10" fmla="*/ 889000 w 889000"/>
              <a:gd name="connsiteY10" fmla="*/ 609600 h 1079500"/>
              <a:gd name="connsiteX11" fmla="*/ 863600 w 889000"/>
              <a:gd name="connsiteY11" fmla="*/ 355600 h 1079500"/>
              <a:gd name="connsiteX12" fmla="*/ 609600 w 889000"/>
              <a:gd name="connsiteY12" fmla="*/ 355600 h 1079500"/>
              <a:gd name="connsiteX13" fmla="*/ 495300 w 889000"/>
              <a:gd name="connsiteY13" fmla="*/ 292100 h 1079500"/>
              <a:gd name="connsiteX14" fmla="*/ 355600 w 889000"/>
              <a:gd name="connsiteY14" fmla="*/ 63500 h 1079500"/>
              <a:gd name="connsiteX15" fmla="*/ 381000 w 889000"/>
              <a:gd name="connsiteY15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000" h="1079500">
                <a:moveTo>
                  <a:pt x="381000" y="0"/>
                </a:moveTo>
                <a:lnTo>
                  <a:pt x="0" y="203200"/>
                </a:lnTo>
                <a:lnTo>
                  <a:pt x="25400" y="330200"/>
                </a:lnTo>
                <a:lnTo>
                  <a:pt x="279400" y="419100"/>
                </a:lnTo>
                <a:lnTo>
                  <a:pt x="279400" y="609600"/>
                </a:lnTo>
                <a:lnTo>
                  <a:pt x="254000" y="736600"/>
                </a:lnTo>
                <a:lnTo>
                  <a:pt x="406400" y="889000"/>
                </a:lnTo>
                <a:lnTo>
                  <a:pt x="431800" y="1054100"/>
                </a:lnTo>
                <a:lnTo>
                  <a:pt x="609600" y="1079500"/>
                </a:lnTo>
                <a:lnTo>
                  <a:pt x="762000" y="736600"/>
                </a:lnTo>
                <a:lnTo>
                  <a:pt x="889000" y="609600"/>
                </a:lnTo>
                <a:lnTo>
                  <a:pt x="863600" y="355600"/>
                </a:lnTo>
                <a:lnTo>
                  <a:pt x="609600" y="355600"/>
                </a:lnTo>
                <a:lnTo>
                  <a:pt x="495300" y="292100"/>
                </a:lnTo>
                <a:lnTo>
                  <a:pt x="355600" y="63500"/>
                </a:lnTo>
                <a:lnTo>
                  <a:pt x="38100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總爺環境一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68761"/>
            <a:ext cx="4700621" cy="53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總爺環境一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841" y="2743958"/>
            <a:ext cx="3687804" cy="416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p2_201112140846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1134046"/>
            <a:ext cx="46085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24001" y="927100"/>
            <a:ext cx="9144000" cy="60721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Hello, Where are you from?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US" altLang="zh-TW" sz="5400" b="1" dirty="0">
              <a:solidFill>
                <a:srgbClr val="FF99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 algn="r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TW" sz="54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Hi, I am from </a:t>
            </a:r>
            <a:r>
              <a:rPr lang="en-US" altLang="zh-TW" sz="5400" b="1" dirty="0" err="1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Madou</a:t>
            </a:r>
            <a:r>
              <a:rPr lang="en-US" altLang="zh-TW" sz="54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1" y="142876"/>
            <a:ext cx="512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524001" y="3356992"/>
            <a:ext cx="9144000" cy="35010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400" dirty="0">
                <a:latin typeface="Kozuka Gothic Pr6N B" pitchFamily="34" charset="-128"/>
                <a:ea typeface="Malgun Gothic" pitchFamily="34" charset="-127"/>
              </a:rPr>
              <a:t>  </a:t>
            </a:r>
            <a:endParaRPr lang="en-US" altLang="zh-TW" sz="2800" dirty="0">
              <a:latin typeface="Kozuka Gothic Pr6N B" pitchFamily="34" charset="-128"/>
              <a:ea typeface="Malgun Gothic" pitchFamily="34" charset="-127"/>
            </a:endParaRPr>
          </a:p>
          <a:p>
            <a:pPr eaLnBrk="1" hangingPunct="1">
              <a:lnSpc>
                <a:spcPts val="44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Where can I go in </a:t>
            </a:r>
            <a:r>
              <a:rPr lang="en-US" altLang="zh-TW" sz="5400" b="1" dirty="0" err="1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Madou</a:t>
            </a:r>
            <a:r>
              <a:rPr lang="en-US" altLang="zh-TW" sz="54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? </a:t>
            </a:r>
          </a:p>
          <a:p>
            <a:pPr eaLnBrk="1" hangingPunct="1">
              <a:lnSpc>
                <a:spcPts val="4800"/>
              </a:lnSpc>
              <a:spcBef>
                <a:spcPct val="0"/>
              </a:spcBef>
            </a:pPr>
            <a:endParaRPr lang="en-US" altLang="zh-TW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You can visit  __________.  </a:t>
            </a:r>
          </a:p>
          <a:p>
            <a:pPr eaLnBrk="1" hangingPunct="1"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</a:t>
            </a:r>
            <a:endParaRPr lang="en-US" altLang="zh-TW" sz="2800" b="1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2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24000" y="786432"/>
            <a:ext cx="9144000" cy="60721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1400" dirty="0">
                <a:latin typeface="Kozuka Gothic Pr6N B" pitchFamily="34" charset="-128"/>
                <a:ea typeface="Malgun Gothic" pitchFamily="34" charset="-127"/>
              </a:rPr>
              <a:t>  </a:t>
            </a:r>
            <a:endParaRPr lang="en-US" altLang="zh-TW" dirty="0" smtClean="0">
              <a:latin typeface="Kozuka Gothic Pr6N B" pitchFamily="34" charset="-128"/>
              <a:ea typeface="Malgun Gothic" pitchFamily="34" charset="-127"/>
            </a:endParaRPr>
          </a:p>
          <a:p>
            <a:pPr>
              <a:lnSpc>
                <a:spcPts val="48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 can  </a:t>
            </a:r>
            <a:r>
              <a:rPr lang="en-US" altLang="zh-TW" sz="5400" b="1" dirty="0">
                <a:solidFill>
                  <a:schemeClr val="accent2"/>
                </a:solidFill>
                <a:latin typeface="Cambria Math" pitchFamily="18" charset="0"/>
              </a:rPr>
              <a:t>I </a:t>
            </a:r>
            <a:r>
              <a:rPr lang="en-US" altLang="zh-TW" sz="4800" b="1" dirty="0">
                <a:solidFill>
                  <a:schemeClr val="accent2"/>
                </a:solidFill>
                <a:latin typeface="Comic Sans MS" pitchFamily="66" charset="0"/>
                <a:ea typeface="Kozuka Gothic Pr6N B" pitchFamily="34" charset="-128"/>
              </a:rPr>
              <a:t> </a:t>
            </a:r>
            <a:r>
              <a:rPr lang="en-US" altLang="zh-TW" sz="5400" b="1" dirty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have  for  lunch?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altLang="zh-TW" sz="5400" b="1" dirty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You can  try  the </a:t>
            </a:r>
            <a:r>
              <a:rPr lang="en-US" altLang="zh-TW" sz="5400" b="1" u="sng" dirty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bowl cake </a:t>
            </a:r>
            <a:r>
              <a:rPr lang="en-US" altLang="zh-TW" sz="5400" b="1" dirty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 </a:t>
            </a:r>
          </a:p>
          <a:p>
            <a:pPr>
              <a:lnSpc>
                <a:spcPts val="4400"/>
              </a:lnSpc>
              <a:spcBef>
                <a:spcPct val="0"/>
              </a:spcBef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 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1" y="142876"/>
            <a:ext cx="512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2532064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3503712" y="1988840"/>
            <a:ext cx="5328592" cy="1440160"/>
          </a:xfrm>
          <a:prstGeom prst="wedgeRoundRectCallout">
            <a:avLst>
              <a:gd name="adj1" fmla="val 54148"/>
              <a:gd name="adj2" fmla="val 35758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8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Hello! Where are you from?</a:t>
            </a:r>
            <a:endParaRPr kumimoji="0" lang="zh-TW" altLang="en-US" sz="2800" b="1" dirty="0">
              <a:solidFill>
                <a:srgbClr val="000000"/>
              </a:solidFill>
              <a:latin typeface="Comic Sans MS" pitchFamily="66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2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062" y="0"/>
            <a:ext cx="9498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913" y="5163192"/>
            <a:ext cx="1529542" cy="1553492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2532064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8" name="圓角矩形圖說文字 9"/>
          <p:cNvSpPr/>
          <p:nvPr/>
        </p:nvSpPr>
        <p:spPr>
          <a:xfrm>
            <a:off x="3215680" y="2636912"/>
            <a:ext cx="5328592" cy="1584176"/>
          </a:xfrm>
          <a:prstGeom prst="wedgeRoundRectCallout">
            <a:avLst>
              <a:gd name="adj1" fmla="val 61866"/>
              <a:gd name="adj2" fmla="val 9933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latin typeface="Comic Sans MS" panose="030F0702030302020204" pitchFamily="66" charset="0"/>
              </a:rPr>
              <a:t>What can I do in Florida?</a:t>
            </a:r>
          </a:p>
        </p:txBody>
      </p:sp>
    </p:spTree>
    <p:extLst>
      <p:ext uri="{BB962C8B-B14F-4D97-AF65-F5344CB8AC3E}">
        <p14:creationId xmlns:p14="http://schemas.microsoft.com/office/powerpoint/2010/main" val="31861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pload.wikimedia.org/wikipedia/commons/9/91/Everglades_Alligator-bab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78" y="1"/>
            <a:ext cx="9406473" cy="68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532064" y="274638"/>
            <a:ext cx="712787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icrosoft JhengHei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9pPr>
          </a:lstStyle>
          <a:p>
            <a:pPr eaLnBrk="1" hangingPunct="1"/>
            <a:r>
              <a:rPr lang="en-US" altLang="zh-TW" sz="11500" dirty="0">
                <a:solidFill>
                  <a:srgbClr val="FF0000"/>
                </a:solidFill>
              </a:rPr>
              <a:t>Swamp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-116681"/>
            <a:ext cx="9299575" cy="69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489980" y="0"/>
            <a:ext cx="936761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icrosoft JhengHei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9pPr>
          </a:lstStyle>
          <a:p>
            <a:pPr eaLnBrk="1" hangingPunct="1"/>
            <a:r>
              <a:rPr lang="en-US" altLang="zh-TW" sz="9600" dirty="0">
                <a:solidFill>
                  <a:srgbClr val="FF0000"/>
                </a:solidFill>
              </a:rPr>
              <a:t>Disney World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2532064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Conversation</a:t>
            </a:r>
            <a:endParaRPr lang="zh-TW" altLang="en-US" smtClean="0"/>
          </a:p>
        </p:txBody>
      </p:sp>
      <p:sp>
        <p:nvSpPr>
          <p:cNvPr id="9" name="圓角矩形圖說文字 10"/>
          <p:cNvSpPr/>
          <p:nvPr/>
        </p:nvSpPr>
        <p:spPr>
          <a:xfrm>
            <a:off x="2999656" y="1628800"/>
            <a:ext cx="6120680" cy="1872208"/>
          </a:xfrm>
          <a:prstGeom prst="wedgeRoundRectCallout">
            <a:avLst>
              <a:gd name="adj1" fmla="val 55459"/>
              <a:gd name="adj2" fmla="val 34170"/>
              <a:gd name="adj3" fmla="val 16667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TW" sz="2700" b="1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rPr>
              <a:t>What can I eat in Florida?</a:t>
            </a:r>
          </a:p>
        </p:txBody>
      </p:sp>
    </p:spTree>
    <p:extLst>
      <p:ext uri="{BB962C8B-B14F-4D97-AF65-F5344CB8AC3E}">
        <p14:creationId xmlns:p14="http://schemas.microsoft.com/office/powerpoint/2010/main" val="17516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traveleatdrinkstuff.files.wordpress.com/2009/05/frenchie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524001" y="274638"/>
            <a:ext cx="925251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icrosoft JhengHei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Microsoft JhengHei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  <a:ea typeface="微軟正黑體" pitchFamily="34" charset="-120"/>
              </a:defRPr>
            </a:lvl9pPr>
          </a:lstStyle>
          <a:p>
            <a:pPr eaLnBrk="1" hangingPunct="1"/>
            <a:r>
              <a:rPr lang="en-US" altLang="zh-TW" sz="9600" dirty="0">
                <a:solidFill>
                  <a:srgbClr val="FF0000"/>
                </a:solidFill>
              </a:rPr>
              <a:t>Alligator tail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24001" y="927100"/>
            <a:ext cx="9144000" cy="60721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54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Hello, Where are you from?</a:t>
            </a:r>
          </a:p>
          <a:p>
            <a:pPr>
              <a:lnSpc>
                <a:spcPts val="2000"/>
              </a:lnSpc>
              <a:spcBef>
                <a:spcPct val="0"/>
              </a:spcBef>
              <a:buNone/>
            </a:pPr>
            <a:endParaRPr lang="en-US" altLang="zh-TW" sz="6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US" altLang="zh-TW" sz="5400" b="1" dirty="0">
              <a:solidFill>
                <a:srgbClr val="FF99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None/>
            </a:pPr>
            <a:endParaRPr lang="en-US" altLang="zh-TW" sz="5400" b="1" dirty="0">
              <a:solidFill>
                <a:srgbClr val="FF99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indent="0" algn="r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TW" sz="54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Hi, I am from </a:t>
            </a:r>
            <a:r>
              <a:rPr lang="en-US" altLang="zh-TW" sz="5400" b="1" dirty="0" err="1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Madou</a:t>
            </a:r>
            <a:r>
              <a:rPr lang="en-US" altLang="zh-TW" sz="5400" b="1" dirty="0">
                <a:solidFill>
                  <a:srgbClr val="FF99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1" y="142876"/>
            <a:ext cx="51292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1556792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D _ e _ - _ </a:t>
            </a:r>
            <a:r>
              <a:rPr lang="en-US" sz="3600" b="1" dirty="0" err="1"/>
              <a:t>rie</a:t>
            </a:r>
            <a:r>
              <a:rPr lang="en-US" sz="3600" b="1" dirty="0"/>
              <a:t> _  o _ </a:t>
            </a:r>
            <a:r>
              <a:rPr lang="en-US" sz="3600" b="1" dirty="0" err="1"/>
              <a:t>ste</a:t>
            </a:r>
            <a:r>
              <a:rPr lang="en-US" sz="3600" b="1" dirty="0"/>
              <a:t> _ s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P _ _ </a:t>
            </a:r>
            <a:r>
              <a:rPr lang="en-US" sz="3600" b="1" dirty="0" err="1"/>
              <a:t>elo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 _ at _ </a:t>
            </a:r>
            <a:r>
              <a:rPr lang="en-US" sz="3600" b="1" dirty="0" err="1"/>
              <a:t>rme</a:t>
            </a:r>
            <a:r>
              <a:rPr lang="en-US" sz="3600" b="1" dirty="0"/>
              <a:t> _ on  _ </a:t>
            </a:r>
            <a:r>
              <a:rPr lang="en-US" sz="3600" b="1" dirty="0" err="1"/>
              <a:t>ee</a:t>
            </a:r>
            <a:r>
              <a:rPr lang="en-US" sz="3600" b="1" dirty="0"/>
              <a:t> _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Fes _ </a:t>
            </a:r>
            <a:r>
              <a:rPr lang="en-US" sz="3600" b="1" dirty="0" err="1"/>
              <a:t>i</a:t>
            </a:r>
            <a:r>
              <a:rPr lang="en-US" sz="3600" b="1" dirty="0"/>
              <a:t> _ al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b="1" dirty="0"/>
              <a:t>  _ v _ cad _ 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/>
              <a:t>Te</a:t>
            </a:r>
            <a:r>
              <a:rPr lang="en-US" sz="3600" b="1" dirty="0"/>
              <a:t> _ _ 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2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"/>
            <a:ext cx="9144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/>
              <a:t>D</a:t>
            </a:r>
            <a:r>
              <a:rPr lang="en-US" sz="5400" u="sng" dirty="0"/>
              <a:t>e</a:t>
            </a:r>
            <a:r>
              <a:rPr lang="en-US" sz="5400" dirty="0"/>
              <a:t>e</a:t>
            </a:r>
            <a:r>
              <a:rPr lang="en-US" sz="5400" u="sng" dirty="0"/>
              <a:t>p</a:t>
            </a:r>
            <a:r>
              <a:rPr lang="en-US" sz="5400" dirty="0"/>
              <a:t>-</a:t>
            </a:r>
            <a:r>
              <a:rPr lang="en-US" sz="5400" u="sng" dirty="0"/>
              <a:t>f</a:t>
            </a:r>
            <a:r>
              <a:rPr lang="en-US" sz="5400" dirty="0"/>
              <a:t>rie</a:t>
            </a:r>
            <a:r>
              <a:rPr lang="en-US" sz="5400" u="sng" dirty="0"/>
              <a:t>d</a:t>
            </a:r>
            <a:r>
              <a:rPr lang="en-US" sz="5400" dirty="0"/>
              <a:t> o</a:t>
            </a:r>
            <a:r>
              <a:rPr lang="en-US" sz="5400" u="sng" dirty="0"/>
              <a:t>y</a:t>
            </a:r>
            <a:r>
              <a:rPr lang="en-US" sz="5400" dirty="0"/>
              <a:t>ste</a:t>
            </a:r>
            <a:r>
              <a:rPr lang="en-US" sz="5400" u="sng" dirty="0"/>
              <a:t>r</a:t>
            </a:r>
            <a:r>
              <a:rPr lang="en-US" sz="5400" dirty="0"/>
              <a:t>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err="1"/>
              <a:t>P</a:t>
            </a:r>
            <a:r>
              <a:rPr lang="en-US" sz="5400" u="sng" dirty="0" err="1"/>
              <a:t>om</a:t>
            </a:r>
            <a:r>
              <a:rPr lang="en-US" sz="5400" dirty="0" err="1"/>
              <a:t>elo</a:t>
            </a:r>
            <a:endParaRPr lang="en-US" sz="5400" dirty="0"/>
          </a:p>
          <a:p>
            <a:pPr marL="342900" indent="-342900">
              <a:buFont typeface="+mj-lt"/>
              <a:buAutoNum type="arabicPeriod"/>
            </a:pPr>
            <a:r>
              <a:rPr lang="en-US" sz="5400" u="sng" dirty="0"/>
              <a:t>W</a:t>
            </a:r>
            <a:r>
              <a:rPr lang="en-US" sz="5400" dirty="0"/>
              <a:t>at</a:t>
            </a:r>
            <a:r>
              <a:rPr lang="en-US" sz="5400" u="sng" dirty="0"/>
              <a:t>e</a:t>
            </a:r>
            <a:r>
              <a:rPr lang="en-US" sz="5400" dirty="0"/>
              <a:t>rme</a:t>
            </a:r>
            <a:r>
              <a:rPr lang="en-US" sz="5400" u="sng" dirty="0"/>
              <a:t>l</a:t>
            </a:r>
            <a:r>
              <a:rPr lang="en-US" sz="5400" dirty="0"/>
              <a:t>on </a:t>
            </a:r>
            <a:r>
              <a:rPr lang="en-US" sz="5400" u="sng" dirty="0"/>
              <a:t>s</a:t>
            </a:r>
            <a:r>
              <a:rPr lang="en-US" sz="5400" dirty="0"/>
              <a:t>ee</a:t>
            </a:r>
            <a:r>
              <a:rPr lang="en-US" sz="5400" u="sng" dirty="0"/>
              <a:t>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Fes</a:t>
            </a:r>
            <a:r>
              <a:rPr lang="en-US" sz="5400" u="sng" dirty="0"/>
              <a:t>t</a:t>
            </a:r>
            <a:r>
              <a:rPr lang="en-US" sz="5400" dirty="0"/>
              <a:t>i</a:t>
            </a:r>
            <a:r>
              <a:rPr lang="en-US" sz="5400" u="sng" dirty="0"/>
              <a:t>v</a:t>
            </a:r>
            <a:r>
              <a:rPr lang="en-US" sz="5400" dirty="0"/>
              <a:t>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u="sng" dirty="0"/>
              <a:t>A</a:t>
            </a:r>
            <a:r>
              <a:rPr lang="en-US" sz="5400" dirty="0"/>
              <a:t>v</a:t>
            </a:r>
            <a:r>
              <a:rPr lang="en-US" sz="5400" u="sng" dirty="0"/>
              <a:t>o</a:t>
            </a:r>
            <a:r>
              <a:rPr lang="en-US" sz="5400" dirty="0"/>
              <a:t>cad</a:t>
            </a:r>
            <a:r>
              <a:rPr lang="en-US" sz="5400" u="sng" dirty="0"/>
              <a:t>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Te</a:t>
            </a:r>
            <a:r>
              <a:rPr lang="en-US" sz="5400" u="sng" dirty="0"/>
              <a:t>mp</a:t>
            </a:r>
            <a:r>
              <a:rPr lang="en-US" sz="5400" dirty="0"/>
              <a:t>le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66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44450"/>
            <a:ext cx="8523288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1271587" y="335603"/>
            <a:ext cx="835818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b="1" dirty="0">
                <a:latin typeface="Comic Sans MS" pitchFamily="66" charset="0"/>
              </a:rPr>
              <a:t>   </a:t>
            </a:r>
            <a:endParaRPr kumimoji="0" lang="en-US" altLang="ja-JP" b="1" dirty="0"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ja-JP" b="1" dirty="0">
                <a:latin typeface="Comic Sans MS" pitchFamily="66" charset="0"/>
              </a:rPr>
              <a:t> 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Dear friends,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’s in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eres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ing to know the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cul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ure of Dai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Tian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_ _ _ _ _ _ .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And </a:t>
            </a:r>
            <a:r>
              <a:rPr kumimoji="0" lang="en-US" altLang="zh-TW" sz="3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he _ _ _ _ _ _ _ _ is very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  <a:ea typeface="Gungsuh" pitchFamily="18" charset="-127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rPr>
              <a:t>    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as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y!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 hope you can visi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Madou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ts val="5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                      _______</a:t>
            </a:r>
            <a:r>
              <a:rPr kumimoji="0" lang="en-US" altLang="zh-TW" sz="2800" b="1" dirty="0">
                <a:solidFill>
                  <a:srgbClr val="C00000"/>
                </a:solidFill>
                <a:latin typeface="Comic Sans MS" pitchFamily="66" charset="0"/>
              </a:rPr>
              <a:t>(name)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latin typeface="Comic Sans MS" pitchFamily="66" charset="0"/>
              </a:rPr>
              <a:t>            </a:t>
            </a:r>
          </a:p>
        </p:txBody>
      </p:sp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2063751" y="476250"/>
            <a:ext cx="7345363" cy="5113338"/>
          </a:xfrm>
        </p:spPr>
        <p:txBody>
          <a:bodyPr/>
          <a:lstStyle/>
          <a:p>
            <a:pPr algn="l">
              <a:lnSpc>
                <a:spcPts val="2500"/>
              </a:lnSpc>
            </a:pP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</a:p>
        </p:txBody>
      </p:sp>
      <p:pic>
        <p:nvPicPr>
          <p:cNvPr id="15363" name="內容版面配置區 5" descr="wallpaper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8275" y="42863"/>
            <a:ext cx="9372600" cy="7029450"/>
          </a:xfrm>
        </p:spPr>
      </p:pic>
      <p:sp>
        <p:nvSpPr>
          <p:cNvPr id="15364" name="文字方塊 8"/>
          <p:cNvSpPr txBox="1">
            <a:spLocks noChangeArrowheads="1"/>
          </p:cNvSpPr>
          <p:nvPr/>
        </p:nvSpPr>
        <p:spPr bwMode="auto">
          <a:xfrm>
            <a:off x="1747629" y="364451"/>
            <a:ext cx="835818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b="1" dirty="0">
                <a:latin typeface="Comic Sans MS" pitchFamily="66" charset="0"/>
              </a:rPr>
              <a:t>   </a:t>
            </a:r>
            <a:endParaRPr kumimoji="0" lang="en-US" altLang="ja-JP" b="1" dirty="0"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ja-JP" b="1" dirty="0">
                <a:latin typeface="Comic Sans MS" pitchFamily="66" charset="0"/>
              </a:rPr>
              <a:t> 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Dear friends,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’s in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eres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ing to know the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cul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ure of Dai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Tian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_ _ _ _ _ _ .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And </a:t>
            </a:r>
            <a:r>
              <a:rPr kumimoji="0" lang="en-US" altLang="zh-TW" sz="3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he _ _ _ _ _ _ _ _ is very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  <a:ea typeface="Gungsuh" pitchFamily="18" charset="-127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rPr>
              <a:t>    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as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y!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 hope you can visi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Madou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ts val="5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                      _______</a:t>
            </a:r>
            <a:r>
              <a:rPr kumimoji="0" lang="en-US" altLang="zh-TW" sz="2800" b="1" dirty="0">
                <a:solidFill>
                  <a:srgbClr val="C00000"/>
                </a:solidFill>
                <a:latin typeface="Comic Sans MS" pitchFamily="66" charset="0"/>
              </a:rPr>
              <a:t>(name)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latin typeface="Comic Sans MS" pitchFamily="66" charset="0"/>
              </a:rPr>
              <a:t>            </a:t>
            </a:r>
          </a:p>
        </p:txBody>
      </p:sp>
      <p:sp>
        <p:nvSpPr>
          <p:cNvPr id="15365" name="文字方塊 8"/>
          <p:cNvSpPr txBox="1">
            <a:spLocks noChangeArrowheads="1"/>
          </p:cNvSpPr>
          <p:nvPr/>
        </p:nvSpPr>
        <p:spPr bwMode="auto">
          <a:xfrm>
            <a:off x="3873500" y="3695701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2    15   23  12    3     1   11    5 </a:t>
            </a:r>
          </a:p>
        </p:txBody>
      </p:sp>
      <p:sp>
        <p:nvSpPr>
          <p:cNvPr id="15366" name="文字方塊 8"/>
          <p:cNvSpPr txBox="1">
            <a:spLocks noChangeArrowheads="1"/>
          </p:cNvSpPr>
          <p:nvPr/>
        </p:nvSpPr>
        <p:spPr bwMode="auto">
          <a:xfrm>
            <a:off x="6096000" y="2982914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  20   5    13  16   12   5</a:t>
            </a:r>
          </a:p>
        </p:txBody>
      </p:sp>
    </p:spTree>
    <p:extLst>
      <p:ext uri="{BB962C8B-B14F-4D97-AF65-F5344CB8AC3E}">
        <p14:creationId xmlns:p14="http://schemas.microsoft.com/office/powerpoint/2010/main" val="10893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1271587" y="335603"/>
            <a:ext cx="835818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b="1" dirty="0">
                <a:latin typeface="Comic Sans MS" pitchFamily="66" charset="0"/>
              </a:rPr>
              <a:t>   </a:t>
            </a:r>
            <a:endParaRPr kumimoji="0" lang="en-US" altLang="ja-JP" b="1" dirty="0"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ja-JP" b="1" dirty="0">
                <a:latin typeface="Comic Sans MS" pitchFamily="66" charset="0"/>
              </a:rPr>
              <a:t> 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Dear friends,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’s in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eres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ing to know the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cul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ure of Dai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Tian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_ _ _ _ _ _ .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And </a:t>
            </a:r>
            <a:r>
              <a:rPr kumimoji="0" lang="en-US" altLang="zh-TW" sz="3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he _ _ _ _ _ _ _ _ is very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  <a:ea typeface="Gungsuh" pitchFamily="18" charset="-127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rPr>
              <a:t>    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as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y!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 hope you can visi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Madou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ts val="5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                      _______</a:t>
            </a:r>
            <a:r>
              <a:rPr kumimoji="0" lang="en-US" altLang="zh-TW" sz="2800" b="1" dirty="0">
                <a:solidFill>
                  <a:srgbClr val="C00000"/>
                </a:solidFill>
                <a:latin typeface="Comic Sans MS" pitchFamily="66" charset="0"/>
              </a:rPr>
              <a:t>(name)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latin typeface="Comic Sans MS" pitchFamily="66" charset="0"/>
              </a:rPr>
              <a:t>            </a:t>
            </a:r>
          </a:p>
        </p:txBody>
      </p:sp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2063751" y="476250"/>
            <a:ext cx="7345363" cy="5113338"/>
          </a:xfrm>
        </p:spPr>
        <p:txBody>
          <a:bodyPr/>
          <a:lstStyle/>
          <a:p>
            <a:pPr algn="l">
              <a:lnSpc>
                <a:spcPts val="2500"/>
              </a:lnSpc>
            </a:pP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b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6000" b="1">
                <a:solidFill>
                  <a:srgbClr val="00CC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</a:p>
        </p:txBody>
      </p:sp>
      <p:pic>
        <p:nvPicPr>
          <p:cNvPr id="15363" name="內容版面配置區 5" descr="wallpaper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8275" y="42863"/>
            <a:ext cx="9372600" cy="7029450"/>
          </a:xfrm>
        </p:spPr>
      </p:pic>
      <p:sp>
        <p:nvSpPr>
          <p:cNvPr id="15364" name="文字方塊 8"/>
          <p:cNvSpPr txBox="1">
            <a:spLocks noChangeArrowheads="1"/>
          </p:cNvSpPr>
          <p:nvPr/>
        </p:nvSpPr>
        <p:spPr bwMode="auto">
          <a:xfrm>
            <a:off x="1747629" y="364451"/>
            <a:ext cx="8358188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b="1" dirty="0">
                <a:latin typeface="Comic Sans MS" pitchFamily="66" charset="0"/>
              </a:rPr>
              <a:t>   </a:t>
            </a:r>
            <a:endParaRPr kumimoji="0" lang="en-US" altLang="ja-JP" b="1" dirty="0"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ja-JP" b="1" dirty="0">
                <a:latin typeface="Comic Sans MS" pitchFamily="66" charset="0"/>
              </a:rPr>
              <a:t> 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Dear friends,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’s in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eres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ing to know the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cul</a:t>
            </a:r>
            <a:r>
              <a:rPr kumimoji="0" lang="en-US" altLang="zh-TW" sz="30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ure of Dai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Tian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_ _ _ _ _ _ .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And </a:t>
            </a:r>
            <a:r>
              <a:rPr kumimoji="0" lang="en-US" altLang="zh-TW" sz="3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he _ _ _ _ _ _ _ _ is very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endParaRPr kumimoji="0" lang="en-US" altLang="zh-TW" sz="3400" b="1" dirty="0">
              <a:solidFill>
                <a:srgbClr val="C00000"/>
              </a:solidFill>
              <a:latin typeface="Comic Sans MS" pitchFamily="66" charset="0"/>
              <a:ea typeface="Gungsuh" pitchFamily="18" charset="-127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rPr>
              <a:t>    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as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y!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I hope you can visi</a:t>
            </a:r>
            <a:r>
              <a:rPr kumimoji="0" lang="en-US" altLang="zh-TW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kumimoji="0" lang="en-US" altLang="zh-TW" sz="3400" b="1" dirty="0" err="1">
                <a:solidFill>
                  <a:srgbClr val="C00000"/>
                </a:solidFill>
                <a:latin typeface="Comic Sans MS" pitchFamily="66" charset="0"/>
              </a:rPr>
              <a:t>Madou</a:t>
            </a: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ts val="5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solidFill>
                  <a:srgbClr val="C00000"/>
                </a:solidFill>
                <a:latin typeface="Comic Sans MS" pitchFamily="66" charset="0"/>
              </a:rPr>
              <a:t>                          _______</a:t>
            </a:r>
            <a:r>
              <a:rPr kumimoji="0" lang="en-US" altLang="zh-TW" sz="2800" b="1" dirty="0">
                <a:solidFill>
                  <a:srgbClr val="C00000"/>
                </a:solidFill>
                <a:latin typeface="Comic Sans MS" pitchFamily="66" charset="0"/>
              </a:rPr>
              <a:t>(name)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kumimoji="0" lang="en-US" altLang="zh-TW" sz="3400" b="1" dirty="0">
                <a:latin typeface="Comic Sans MS" pitchFamily="66" charset="0"/>
              </a:rPr>
              <a:t>            </a:t>
            </a:r>
          </a:p>
        </p:txBody>
      </p:sp>
      <p:sp>
        <p:nvSpPr>
          <p:cNvPr id="15365" name="文字方塊 8"/>
          <p:cNvSpPr txBox="1">
            <a:spLocks noChangeArrowheads="1"/>
          </p:cNvSpPr>
          <p:nvPr/>
        </p:nvSpPr>
        <p:spPr bwMode="auto">
          <a:xfrm>
            <a:off x="3873500" y="3695701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2    15   23  12    3     1   11    5 </a:t>
            </a:r>
          </a:p>
        </p:txBody>
      </p:sp>
      <p:sp>
        <p:nvSpPr>
          <p:cNvPr id="15366" name="文字方塊 8"/>
          <p:cNvSpPr txBox="1">
            <a:spLocks noChangeArrowheads="1"/>
          </p:cNvSpPr>
          <p:nvPr/>
        </p:nvSpPr>
        <p:spPr bwMode="auto">
          <a:xfrm>
            <a:off x="6096000" y="2982914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  20   5    13  16   12   5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6080" y="2459693"/>
            <a:ext cx="2770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  e   m  p   l   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7808" y="3195912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  o  w  l   c  a  k  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4294967295"/>
          </p:nvPr>
        </p:nvSpPr>
        <p:spPr>
          <a:xfrm>
            <a:off x="2495550" y="1484313"/>
            <a:ext cx="7848600" cy="51879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Arts and Cultural Center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Bowl cake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Deep-fried oysters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Pomelo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Festival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Watermelon Seed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Avocado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Chinese Pickle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88914"/>
            <a:ext cx="4991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780929"/>
            <a:ext cx="7772400" cy="1362075"/>
          </a:xfrm>
        </p:spPr>
        <p:txBody>
          <a:bodyPr/>
          <a:lstStyle/>
          <a:p>
            <a:pPr algn="ctr"/>
            <a:r>
              <a:rPr lang="en-US" sz="6000" dirty="0"/>
              <a:t>Things to see!</a:t>
            </a:r>
          </a:p>
        </p:txBody>
      </p:sp>
    </p:spTree>
    <p:extLst>
      <p:ext uri="{BB962C8B-B14F-4D97-AF65-F5344CB8AC3E}">
        <p14:creationId xmlns:p14="http://schemas.microsoft.com/office/powerpoint/2010/main" val="195670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p2_201112140837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1484313"/>
            <a:ext cx="2736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p2_201112140838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5" y="1484314"/>
            <a:ext cx="25923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p2_201112140839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5" y="3284538"/>
            <a:ext cx="25923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p2_201112140846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1" y="5013326"/>
            <a:ext cx="46085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p2_2011121408475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2875"/>
            <a:ext cx="34988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p2_2011121408454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763" y="3282951"/>
            <a:ext cx="27368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389756" y="188638"/>
            <a:ext cx="73786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</a:rPr>
              <a:t>Tourist Attractions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p2_201112140041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98002">
            <a:off x="4367214" y="2492376"/>
            <a:ext cx="367188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p2_201112140042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789">
            <a:off x="1703388" y="908050"/>
            <a:ext cx="3313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p2_201112140031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20431">
            <a:off x="1774825" y="4149725"/>
            <a:ext cx="3492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p2_201112140048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77242">
            <a:off x="6959601" y="1125539"/>
            <a:ext cx="31670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p2_2011121408234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0154">
            <a:off x="7104063" y="4005264"/>
            <a:ext cx="33845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35032" y="201877"/>
            <a:ext cx="514916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anose="020E0602020502020306" pitchFamily="34" charset="0"/>
              </a:rPr>
              <a:t>Historic Spots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2_201112140042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692151"/>
            <a:ext cx="4572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376334352227863362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3611564"/>
            <a:ext cx="47879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6456364" y="1246188"/>
            <a:ext cx="41052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/>
              <a:t>Also called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>
                <a:latin typeface="AR ESSENCE" pitchFamily="2" charset="0"/>
              </a:rPr>
              <a:t>“Five Royal Lord Temple”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/>
              <a:t>The 5 immortal lords: Li (</a:t>
            </a:r>
            <a:r>
              <a:rPr lang="zh-TW" altLang="en-US" sz="2400" b="1"/>
              <a:t>李</a:t>
            </a:r>
            <a:r>
              <a:rPr lang="en-US" altLang="zh-TW" sz="2400" b="1"/>
              <a:t>), Chi (</a:t>
            </a:r>
            <a:r>
              <a:rPr lang="zh-TW" altLang="en-US" sz="2400" b="1"/>
              <a:t>池</a:t>
            </a:r>
            <a:r>
              <a:rPr lang="en-US" altLang="zh-TW" sz="2400" b="1"/>
              <a:t>), Wu (</a:t>
            </a:r>
            <a:r>
              <a:rPr lang="zh-TW" altLang="en-US" sz="2400" b="1"/>
              <a:t>吳</a:t>
            </a:r>
            <a:r>
              <a:rPr lang="en-US" altLang="zh-TW" sz="2400" b="1"/>
              <a:t>), Zhu (</a:t>
            </a:r>
            <a:r>
              <a:rPr lang="zh-TW" altLang="en-US" sz="2400" b="1"/>
              <a:t>朱</a:t>
            </a:r>
            <a:r>
              <a:rPr lang="en-US" altLang="zh-TW" sz="2400" b="1"/>
              <a:t>), and Fan (</a:t>
            </a:r>
            <a:r>
              <a:rPr lang="zh-TW" altLang="en-US" sz="2400" b="1"/>
              <a:t>范</a:t>
            </a:r>
            <a:r>
              <a:rPr lang="en-US" altLang="zh-TW" sz="2400" b="1"/>
              <a:t>) </a:t>
            </a:r>
            <a:r>
              <a:rPr lang="en-US" altLang="zh-TW" sz="2000" b="1"/>
              <a:t> </a:t>
            </a:r>
          </a:p>
        </p:txBody>
      </p:sp>
      <p:pic>
        <p:nvPicPr>
          <p:cNvPr id="10245" name="Picture 12" descr="p2_201112140042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3846514"/>
            <a:ext cx="450056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25612" y="230486"/>
            <a:ext cx="921117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anose="020E0602020502020306" pitchFamily="34" charset="0"/>
              </a:rPr>
              <a:t>Madou</a:t>
            </a: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anose="020E0602020502020306" pitchFamily="34" charset="0"/>
              </a:rPr>
              <a:t> Dai </a:t>
            </a:r>
            <a:r>
              <a:rPr lang="en-US" altLang="zh-TW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anose="020E0602020502020306" pitchFamily="34" charset="0"/>
              </a:rPr>
              <a:t>Tian</a:t>
            </a:r>
            <a:r>
              <a:rPr lang="en-US" altLang="zh-TW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anose="020E0602020502020306" pitchFamily="34" charset="0"/>
              </a:rPr>
              <a:t> Temple 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84313"/>
            <a:ext cx="8229600" cy="4641850"/>
          </a:xfrm>
        </p:spPr>
        <p:txBody>
          <a:bodyPr/>
          <a:lstStyle/>
          <a:p>
            <a:r>
              <a:rPr lang="en-US" altLang="zh-TW" sz="2800" dirty="0"/>
              <a:t>It was in the sugar industry a hundred years ago.</a:t>
            </a:r>
          </a:p>
        </p:txBody>
      </p:sp>
      <p:pic>
        <p:nvPicPr>
          <p:cNvPr id="8195" name="Picture 5" descr="總爺環境一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2276476"/>
            <a:ext cx="1847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臺南市總爺樟樹大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2276475"/>
            <a:ext cx="18494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總爺紅磚造餐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2276476"/>
            <a:ext cx="1784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總爺環境一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5" y="4508501"/>
            <a:ext cx="1847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圖-大榕樹歡迎大家到總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2708276"/>
            <a:ext cx="29178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7608889" y="5013326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Big Chinese Banyan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774825" y="4508501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Old Train Head</a:t>
            </a:r>
          </a:p>
        </p:txBody>
      </p:sp>
      <p:sp>
        <p:nvSpPr>
          <p:cNvPr id="2" name="矩形 1"/>
          <p:cNvSpPr/>
          <p:nvPr/>
        </p:nvSpPr>
        <p:spPr>
          <a:xfrm>
            <a:off x="1639923" y="363121"/>
            <a:ext cx="888675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40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  <a:cs typeface="Verdana" panose="020B0604030504040204" pitchFamily="34" charset="0"/>
              </a:rPr>
              <a:t>Tsung-Yeh</a:t>
            </a:r>
            <a:r>
              <a:rPr lang="en-US" altLang="zh-TW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  <a:cs typeface="Verdana" panose="020B0604030504040204" pitchFamily="34" charset="0"/>
              </a:rPr>
              <a:t> Arts and Cultural Center</a:t>
            </a:r>
            <a:endParaRPr lang="zh-TW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limChe" panose="020B0609000101010101" pitchFamily="49" charset="-127"/>
              <a:ea typeface="GulimChe" panose="020B0609000101010101" pitchFamily="49" charset="-127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Madou District 麻豆區簡報  ( 0925 by Gilkey )</Template>
  <TotalTime>13</TotalTime>
  <Words>582</Words>
  <Application>Microsoft Office PowerPoint</Application>
  <PresentationFormat>寬螢幕</PresentationFormat>
  <Paragraphs>158</Paragraphs>
  <Slides>34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54" baseType="lpstr">
      <vt:lpstr>AR BLANCA</vt:lpstr>
      <vt:lpstr>AR ESSENCE</vt:lpstr>
      <vt:lpstr>AR JULIAN</vt:lpstr>
      <vt:lpstr>Arial Unicode MS</vt:lpstr>
      <vt:lpstr>GulimChe</vt:lpstr>
      <vt:lpstr>Gungsuh</vt:lpstr>
      <vt:lpstr>Kozuka Gothic Pr6N B</vt:lpstr>
      <vt:lpstr>Malgun Gothic</vt:lpstr>
      <vt:lpstr>SimSun</vt:lpstr>
      <vt:lpstr>微軟正黑體</vt:lpstr>
      <vt:lpstr>微軟正黑體</vt:lpstr>
      <vt:lpstr>新細明體</vt:lpstr>
      <vt:lpstr>Arial</vt:lpstr>
      <vt:lpstr>Berlin Sans FB</vt:lpstr>
      <vt:lpstr>Britannic Bold</vt:lpstr>
      <vt:lpstr>Calibri</vt:lpstr>
      <vt:lpstr>Cambria Math</vt:lpstr>
      <vt:lpstr>Comic Sans MS</vt:lpstr>
      <vt:lpstr>Verdana</vt:lpstr>
      <vt:lpstr>預設簡報設計</vt:lpstr>
      <vt:lpstr>PowerPoint 簡報</vt:lpstr>
      <vt:lpstr>PowerPoint 簡報</vt:lpstr>
      <vt:lpstr>PowerPoint 簡報</vt:lpstr>
      <vt:lpstr>PowerPoint 簡報</vt:lpstr>
      <vt:lpstr>Things to see!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Review!!!!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PowerPoint 簡報</vt:lpstr>
      <vt:lpstr>PowerPoint 簡報</vt:lpstr>
      <vt:lpstr>PowerPoint 簡報</vt:lpstr>
      <vt:lpstr>        </vt:lpstr>
      <vt:lpstr>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cp:lastPrinted>2014-11-20T08:11:18Z</cp:lastPrinted>
  <dcterms:created xsi:type="dcterms:W3CDTF">2014-11-20T08:00:43Z</dcterms:created>
  <dcterms:modified xsi:type="dcterms:W3CDTF">2015-09-07T01:58:39Z</dcterms:modified>
</cp:coreProperties>
</file>